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51206400" cy="329184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defRPr sz="1200">
        <a:latin typeface="+mj-lt"/>
        <a:ea typeface="+mj-ea"/>
        <a:cs typeface="+mj-cs"/>
        <a:sym typeface="Calibri"/>
      </a:defRPr>
    </a:lvl1pPr>
    <a:lvl2pPr indent="228600" defTabSz="457200" latinLnBrk="0">
      <a:defRPr sz="1200">
        <a:latin typeface="+mj-lt"/>
        <a:ea typeface="+mj-ea"/>
        <a:cs typeface="+mj-cs"/>
        <a:sym typeface="Calibri"/>
      </a:defRPr>
    </a:lvl2pPr>
    <a:lvl3pPr indent="457200" defTabSz="457200" latinLnBrk="0">
      <a:defRPr sz="1200">
        <a:latin typeface="+mj-lt"/>
        <a:ea typeface="+mj-ea"/>
        <a:cs typeface="+mj-cs"/>
        <a:sym typeface="Calibri"/>
      </a:defRPr>
    </a:lvl3pPr>
    <a:lvl4pPr indent="685800" defTabSz="457200" latinLnBrk="0">
      <a:defRPr sz="1200">
        <a:latin typeface="+mj-lt"/>
        <a:ea typeface="+mj-ea"/>
        <a:cs typeface="+mj-cs"/>
        <a:sym typeface="Calibri"/>
      </a:defRPr>
    </a:lvl4pPr>
    <a:lvl5pPr indent="914400" defTabSz="457200" latinLnBrk="0">
      <a:defRPr sz="1200">
        <a:latin typeface="+mj-lt"/>
        <a:ea typeface="+mj-ea"/>
        <a:cs typeface="+mj-cs"/>
        <a:sym typeface="Calibri"/>
      </a:defRPr>
    </a:lvl5pPr>
    <a:lvl6pPr indent="1143000" defTabSz="457200" latinLnBrk="0">
      <a:defRPr sz="1200">
        <a:latin typeface="+mj-lt"/>
        <a:ea typeface="+mj-ea"/>
        <a:cs typeface="+mj-cs"/>
        <a:sym typeface="Calibri"/>
      </a:defRPr>
    </a:lvl6pPr>
    <a:lvl7pPr indent="1371600" defTabSz="457200" latinLnBrk="0">
      <a:defRPr sz="1200">
        <a:latin typeface="+mj-lt"/>
        <a:ea typeface="+mj-ea"/>
        <a:cs typeface="+mj-cs"/>
        <a:sym typeface="Calibri"/>
      </a:defRPr>
    </a:lvl7pPr>
    <a:lvl8pPr indent="1600200" defTabSz="457200" latinLnBrk="0">
      <a:defRPr sz="1200">
        <a:latin typeface="+mj-lt"/>
        <a:ea typeface="+mj-ea"/>
        <a:cs typeface="+mj-cs"/>
        <a:sym typeface="Calibri"/>
      </a:defRPr>
    </a:lvl8pPr>
    <a:lvl9pPr indent="1828800" defTabSz="4572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6400800" y="5387342"/>
            <a:ext cx="38404800" cy="11460481"/>
          </a:xfrm>
          <a:prstGeom prst="rect">
            <a:avLst/>
          </a:prstGeom>
        </p:spPr>
        <p:txBody>
          <a:bodyPr anchor="b"/>
          <a:lstStyle>
            <a:lvl1pPr algn="ctr">
              <a:defRPr sz="25200"/>
            </a:lvl1pPr>
          </a:lstStyle>
          <a:p>
            <a:pPr/>
            <a:r>
              <a:t>Title Text</a:t>
            </a:r>
          </a:p>
        </p:txBody>
      </p:sp>
      <p:sp>
        <p:nvSpPr>
          <p:cNvPr id="12" name="Body Level One…"/>
          <p:cNvSpPr txBox="1"/>
          <p:nvPr>
            <p:ph type="body" sz="quarter" idx="1"/>
          </p:nvPr>
        </p:nvSpPr>
        <p:spPr>
          <a:xfrm>
            <a:off x="6400800" y="17289781"/>
            <a:ext cx="38404800" cy="7947660"/>
          </a:xfrm>
          <a:prstGeom prst="rect">
            <a:avLst/>
          </a:prstGeom>
        </p:spPr>
        <p:txBody>
          <a:bodyPr/>
          <a:lstStyle>
            <a:lvl1pPr marL="0" indent="0" algn="ctr">
              <a:buSzTx/>
              <a:buFontTx/>
              <a:buNone/>
              <a:defRPr sz="10000"/>
            </a:lvl1pPr>
            <a:lvl2pPr marL="0" indent="1920239" algn="ctr">
              <a:buSzTx/>
              <a:buFontTx/>
              <a:buNone/>
              <a:defRPr sz="10000"/>
            </a:lvl2pPr>
            <a:lvl3pPr marL="0" indent="3840479" algn="ctr">
              <a:buSzTx/>
              <a:buFontTx/>
              <a:buNone/>
              <a:defRPr sz="10000"/>
            </a:lvl3pPr>
            <a:lvl4pPr marL="0" indent="5760720" algn="ctr">
              <a:buSzTx/>
              <a:buFontTx/>
              <a:buNone/>
              <a:defRPr sz="10000"/>
            </a:lvl4pPr>
            <a:lvl5pPr marL="0" indent="7680959" algn="ctr">
              <a:buSzTx/>
              <a:buFontTx/>
              <a:buNone/>
              <a:defRPr sz="100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3493770" y="8206744"/>
            <a:ext cx="44165522" cy="13693139"/>
          </a:xfrm>
          <a:prstGeom prst="rect">
            <a:avLst/>
          </a:prstGeom>
        </p:spPr>
        <p:txBody>
          <a:bodyPr anchor="b"/>
          <a:lstStyle>
            <a:lvl1pPr>
              <a:defRPr sz="25200"/>
            </a:lvl1pPr>
          </a:lstStyle>
          <a:p>
            <a:pPr/>
            <a:r>
              <a:t>Title Text</a:t>
            </a:r>
          </a:p>
        </p:txBody>
      </p:sp>
      <p:sp>
        <p:nvSpPr>
          <p:cNvPr id="30" name="Body Level One…"/>
          <p:cNvSpPr txBox="1"/>
          <p:nvPr>
            <p:ph type="body" sz="quarter" idx="1"/>
          </p:nvPr>
        </p:nvSpPr>
        <p:spPr>
          <a:xfrm>
            <a:off x="3493770" y="22029424"/>
            <a:ext cx="44165522" cy="7200899"/>
          </a:xfrm>
          <a:prstGeom prst="rect">
            <a:avLst/>
          </a:prstGeom>
        </p:spPr>
        <p:txBody>
          <a:bodyPr/>
          <a:lstStyle>
            <a:lvl1pPr marL="0" indent="0">
              <a:buSzTx/>
              <a:buFontTx/>
              <a:buNone/>
              <a:defRPr sz="10000">
                <a:solidFill>
                  <a:srgbClr val="888888"/>
                </a:solidFill>
              </a:defRPr>
            </a:lvl1pPr>
            <a:lvl2pPr marL="0" indent="1920239">
              <a:buSzTx/>
              <a:buFontTx/>
              <a:buNone/>
              <a:defRPr sz="10000">
                <a:solidFill>
                  <a:srgbClr val="888888"/>
                </a:solidFill>
              </a:defRPr>
            </a:lvl2pPr>
            <a:lvl3pPr marL="0" indent="3840479">
              <a:buSzTx/>
              <a:buFontTx/>
              <a:buNone/>
              <a:defRPr sz="10000">
                <a:solidFill>
                  <a:srgbClr val="888888"/>
                </a:solidFill>
              </a:defRPr>
            </a:lvl3pPr>
            <a:lvl4pPr marL="0" indent="5760720">
              <a:buSzTx/>
              <a:buFontTx/>
              <a:buNone/>
              <a:defRPr sz="10000">
                <a:solidFill>
                  <a:srgbClr val="888888"/>
                </a:solidFill>
              </a:defRPr>
            </a:lvl4pPr>
            <a:lvl5pPr marL="0" indent="7680959">
              <a:buSzTx/>
              <a:buFontTx/>
              <a:buNone/>
              <a:defRPr sz="100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3520440" y="8763000"/>
            <a:ext cx="21762720" cy="20886422"/>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3527109" y="1752602"/>
            <a:ext cx="44165523" cy="6362703"/>
          </a:xfrm>
          <a:prstGeom prst="rect">
            <a:avLst/>
          </a:prstGeom>
        </p:spPr>
        <p:txBody>
          <a:bodyPr/>
          <a:lstStyle/>
          <a:p>
            <a:pPr/>
            <a:r>
              <a:t>Title Text</a:t>
            </a:r>
          </a:p>
        </p:txBody>
      </p:sp>
      <p:sp>
        <p:nvSpPr>
          <p:cNvPr id="48" name="Body Level One…"/>
          <p:cNvSpPr txBox="1"/>
          <p:nvPr>
            <p:ph type="body" sz="quarter" idx="1"/>
          </p:nvPr>
        </p:nvSpPr>
        <p:spPr>
          <a:xfrm>
            <a:off x="3527111" y="8069581"/>
            <a:ext cx="21662707" cy="3954779"/>
          </a:xfrm>
          <a:prstGeom prst="rect">
            <a:avLst/>
          </a:prstGeom>
        </p:spPr>
        <p:txBody>
          <a:bodyPr anchor="b"/>
          <a:lstStyle>
            <a:lvl1pPr marL="0" indent="0">
              <a:buSzTx/>
              <a:buFontTx/>
              <a:buNone/>
              <a:defRPr b="1" sz="10000"/>
            </a:lvl1pPr>
            <a:lvl2pPr marL="0" indent="1920239">
              <a:buSzTx/>
              <a:buFontTx/>
              <a:buNone/>
              <a:defRPr b="1" sz="10000"/>
            </a:lvl2pPr>
            <a:lvl3pPr marL="0" indent="3840479">
              <a:buSzTx/>
              <a:buFontTx/>
              <a:buNone/>
              <a:defRPr b="1" sz="10000"/>
            </a:lvl3pPr>
            <a:lvl4pPr marL="0" indent="5760720">
              <a:buSzTx/>
              <a:buFontTx/>
              <a:buNone/>
              <a:defRPr b="1" sz="10000"/>
            </a:lvl4pPr>
            <a:lvl5pPr marL="0" indent="7680959">
              <a:buSzTx/>
              <a:buFontTx/>
              <a:buNone/>
              <a:defRPr b="1" sz="100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25923239" y="8069581"/>
            <a:ext cx="21769391" cy="3954779"/>
          </a:xfrm>
          <a:prstGeom prst="rect">
            <a:avLst/>
          </a:prstGeom>
        </p:spPr>
        <p:txBody>
          <a:bodyPr anchor="b"/>
          <a:lstStyle/>
          <a:p>
            <a:pPr marL="0" indent="0">
              <a:buSzTx/>
              <a:buFontTx/>
              <a:buNone/>
              <a:defRPr b="1" sz="100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3527111" y="2194560"/>
            <a:ext cx="16515396" cy="7680960"/>
          </a:xfrm>
          <a:prstGeom prst="rect">
            <a:avLst/>
          </a:prstGeom>
        </p:spPr>
        <p:txBody>
          <a:bodyPr anchor="b"/>
          <a:lstStyle>
            <a:lvl1pPr>
              <a:defRPr sz="13400"/>
            </a:lvl1pPr>
          </a:lstStyle>
          <a:p>
            <a:pPr/>
            <a:r>
              <a:t>Title Text</a:t>
            </a:r>
          </a:p>
        </p:txBody>
      </p:sp>
      <p:sp>
        <p:nvSpPr>
          <p:cNvPr id="73" name="Body Level One…"/>
          <p:cNvSpPr txBox="1"/>
          <p:nvPr>
            <p:ph type="body" sz="half" idx="1"/>
          </p:nvPr>
        </p:nvSpPr>
        <p:spPr>
          <a:xfrm>
            <a:off x="21769390" y="4739642"/>
            <a:ext cx="25923240" cy="23393401"/>
          </a:xfrm>
          <a:prstGeom prst="rect">
            <a:avLst/>
          </a:prstGeom>
        </p:spPr>
        <p:txBody>
          <a:bodyPr/>
          <a:lstStyle>
            <a:lvl1pPr marL="960120" indent="-960120">
              <a:defRPr sz="13400"/>
            </a:lvl1pPr>
            <a:lvl2pPr marL="3019864" indent="-1099624">
              <a:defRPr sz="13400"/>
            </a:lvl2pPr>
            <a:lvl3pPr marL="5127040" indent="-1286561">
              <a:defRPr sz="13400"/>
            </a:lvl3pPr>
            <a:lvl4pPr marL="7292340" indent="-1531620">
              <a:defRPr sz="13400"/>
            </a:lvl4pPr>
            <a:lvl5pPr marL="9212580" indent="-1531619">
              <a:defRPr sz="134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3527111" y="9875519"/>
            <a:ext cx="16515396" cy="18295622"/>
          </a:xfrm>
          <a:prstGeom prst="rect">
            <a:avLst/>
          </a:prstGeom>
        </p:spPr>
        <p:txBody>
          <a:bodyPr/>
          <a:lstStyle/>
          <a:p>
            <a:pPr marL="0" indent="0">
              <a:buSzTx/>
              <a:buFontTx/>
              <a:buNone/>
              <a:defRPr sz="67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3527111" y="2194560"/>
            <a:ext cx="16515396" cy="7680960"/>
          </a:xfrm>
          <a:prstGeom prst="rect">
            <a:avLst/>
          </a:prstGeom>
        </p:spPr>
        <p:txBody>
          <a:bodyPr anchor="b"/>
          <a:lstStyle>
            <a:lvl1pPr>
              <a:defRPr sz="13400"/>
            </a:lvl1pPr>
          </a:lstStyle>
          <a:p>
            <a:pPr/>
            <a:r>
              <a:t>Title Text</a:t>
            </a:r>
          </a:p>
        </p:txBody>
      </p:sp>
      <p:sp>
        <p:nvSpPr>
          <p:cNvPr id="83" name="Picture Placeholder 2"/>
          <p:cNvSpPr/>
          <p:nvPr>
            <p:ph type="pic" sz="half" idx="21"/>
          </p:nvPr>
        </p:nvSpPr>
        <p:spPr>
          <a:xfrm>
            <a:off x="21769390" y="4739642"/>
            <a:ext cx="25923240" cy="23393401"/>
          </a:xfrm>
          <a:prstGeom prst="rect">
            <a:avLst/>
          </a:prstGeom>
        </p:spPr>
        <p:txBody>
          <a:bodyPr lIns="91439" rIns="91439">
            <a:noAutofit/>
          </a:bodyPr>
          <a:lstStyle/>
          <a:p>
            <a:pPr/>
          </a:p>
        </p:txBody>
      </p:sp>
      <p:sp>
        <p:nvSpPr>
          <p:cNvPr id="84" name="Body Level One…"/>
          <p:cNvSpPr txBox="1"/>
          <p:nvPr>
            <p:ph type="body" sz="quarter" idx="1"/>
          </p:nvPr>
        </p:nvSpPr>
        <p:spPr>
          <a:xfrm>
            <a:off x="3527111" y="9875519"/>
            <a:ext cx="16515396" cy="18295622"/>
          </a:xfrm>
          <a:prstGeom prst="rect">
            <a:avLst/>
          </a:prstGeom>
        </p:spPr>
        <p:txBody>
          <a:bodyPr/>
          <a:lstStyle>
            <a:lvl1pPr marL="0" indent="0">
              <a:buSzTx/>
              <a:buFontTx/>
              <a:buNone/>
              <a:defRPr sz="6700"/>
            </a:lvl1pPr>
            <a:lvl2pPr marL="0" indent="1920239">
              <a:buSzTx/>
              <a:buFontTx/>
              <a:buNone/>
              <a:defRPr sz="6700"/>
            </a:lvl2pPr>
            <a:lvl3pPr marL="0" indent="3840479">
              <a:buSzTx/>
              <a:buFontTx/>
              <a:buNone/>
              <a:defRPr sz="6700"/>
            </a:lvl3pPr>
            <a:lvl4pPr marL="0" indent="5760720">
              <a:buSzTx/>
              <a:buFontTx/>
              <a:buNone/>
              <a:defRPr sz="6700"/>
            </a:lvl4pPr>
            <a:lvl5pPr marL="0" indent="7680959">
              <a:buSzTx/>
              <a:buFontTx/>
              <a:buNone/>
              <a:defRPr sz="67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3520440" y="1752602"/>
            <a:ext cx="44165522" cy="636270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3520440" y="8763000"/>
            <a:ext cx="44165522" cy="20886422"/>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46938138" y="31017435"/>
            <a:ext cx="747823" cy="738694"/>
          </a:xfrm>
          <a:prstGeom prst="rect">
            <a:avLst/>
          </a:prstGeom>
          <a:ln w="12700">
            <a:miter lim="400000"/>
          </a:ln>
        </p:spPr>
        <p:txBody>
          <a:bodyPr wrap="none" lIns="45719" rIns="45719" anchor="ctr">
            <a:spAutoFit/>
          </a:bodyPr>
          <a:lstStyle>
            <a:lvl1pPr algn="r">
              <a:defRPr sz="50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3840479" rtl="0" latinLnBrk="0">
        <a:lnSpc>
          <a:spcPct val="90000"/>
        </a:lnSpc>
        <a:spcBef>
          <a:spcPts val="0"/>
        </a:spcBef>
        <a:spcAft>
          <a:spcPts val="0"/>
        </a:spcAft>
        <a:buClrTx/>
        <a:buSzTx/>
        <a:buFontTx/>
        <a:buNone/>
        <a:tabLst/>
        <a:defRPr b="0" baseline="0" cap="none" i="0" spc="0" strike="noStrike" sz="18400" u="none">
          <a:solidFill>
            <a:srgbClr val="000000"/>
          </a:solidFill>
          <a:uFillTx/>
          <a:latin typeface="Calibri Light"/>
          <a:ea typeface="Calibri Light"/>
          <a:cs typeface="Calibri Light"/>
          <a:sym typeface="Calibri Light"/>
        </a:defRPr>
      </a:lvl1pPr>
      <a:lvl2pPr marL="0" marR="0" indent="0" algn="l" defTabSz="3840479" rtl="0" latinLnBrk="0">
        <a:lnSpc>
          <a:spcPct val="90000"/>
        </a:lnSpc>
        <a:spcBef>
          <a:spcPts val="0"/>
        </a:spcBef>
        <a:spcAft>
          <a:spcPts val="0"/>
        </a:spcAft>
        <a:buClrTx/>
        <a:buSzTx/>
        <a:buFontTx/>
        <a:buNone/>
        <a:tabLst/>
        <a:defRPr b="0" baseline="0" cap="none" i="0" spc="0" strike="noStrike" sz="18400" u="none">
          <a:solidFill>
            <a:srgbClr val="000000"/>
          </a:solidFill>
          <a:uFillTx/>
          <a:latin typeface="Calibri Light"/>
          <a:ea typeface="Calibri Light"/>
          <a:cs typeface="Calibri Light"/>
          <a:sym typeface="Calibri Light"/>
        </a:defRPr>
      </a:lvl2pPr>
      <a:lvl3pPr marL="0" marR="0" indent="0" algn="l" defTabSz="3840479" rtl="0" latinLnBrk="0">
        <a:lnSpc>
          <a:spcPct val="90000"/>
        </a:lnSpc>
        <a:spcBef>
          <a:spcPts val="0"/>
        </a:spcBef>
        <a:spcAft>
          <a:spcPts val="0"/>
        </a:spcAft>
        <a:buClrTx/>
        <a:buSzTx/>
        <a:buFontTx/>
        <a:buNone/>
        <a:tabLst/>
        <a:defRPr b="0" baseline="0" cap="none" i="0" spc="0" strike="noStrike" sz="18400" u="none">
          <a:solidFill>
            <a:srgbClr val="000000"/>
          </a:solidFill>
          <a:uFillTx/>
          <a:latin typeface="Calibri Light"/>
          <a:ea typeface="Calibri Light"/>
          <a:cs typeface="Calibri Light"/>
          <a:sym typeface="Calibri Light"/>
        </a:defRPr>
      </a:lvl3pPr>
      <a:lvl4pPr marL="0" marR="0" indent="0" algn="l" defTabSz="3840479" rtl="0" latinLnBrk="0">
        <a:lnSpc>
          <a:spcPct val="90000"/>
        </a:lnSpc>
        <a:spcBef>
          <a:spcPts val="0"/>
        </a:spcBef>
        <a:spcAft>
          <a:spcPts val="0"/>
        </a:spcAft>
        <a:buClrTx/>
        <a:buSzTx/>
        <a:buFontTx/>
        <a:buNone/>
        <a:tabLst/>
        <a:defRPr b="0" baseline="0" cap="none" i="0" spc="0" strike="noStrike" sz="18400" u="none">
          <a:solidFill>
            <a:srgbClr val="000000"/>
          </a:solidFill>
          <a:uFillTx/>
          <a:latin typeface="Calibri Light"/>
          <a:ea typeface="Calibri Light"/>
          <a:cs typeface="Calibri Light"/>
          <a:sym typeface="Calibri Light"/>
        </a:defRPr>
      </a:lvl4pPr>
      <a:lvl5pPr marL="0" marR="0" indent="0" algn="l" defTabSz="3840479" rtl="0" latinLnBrk="0">
        <a:lnSpc>
          <a:spcPct val="90000"/>
        </a:lnSpc>
        <a:spcBef>
          <a:spcPts val="0"/>
        </a:spcBef>
        <a:spcAft>
          <a:spcPts val="0"/>
        </a:spcAft>
        <a:buClrTx/>
        <a:buSzTx/>
        <a:buFontTx/>
        <a:buNone/>
        <a:tabLst/>
        <a:defRPr b="0" baseline="0" cap="none" i="0" spc="0" strike="noStrike" sz="18400" u="none">
          <a:solidFill>
            <a:srgbClr val="000000"/>
          </a:solidFill>
          <a:uFillTx/>
          <a:latin typeface="Calibri Light"/>
          <a:ea typeface="Calibri Light"/>
          <a:cs typeface="Calibri Light"/>
          <a:sym typeface="Calibri Light"/>
        </a:defRPr>
      </a:lvl5pPr>
      <a:lvl6pPr marL="0" marR="0" indent="0" algn="l" defTabSz="3840479" rtl="0" latinLnBrk="0">
        <a:lnSpc>
          <a:spcPct val="90000"/>
        </a:lnSpc>
        <a:spcBef>
          <a:spcPts val="0"/>
        </a:spcBef>
        <a:spcAft>
          <a:spcPts val="0"/>
        </a:spcAft>
        <a:buClrTx/>
        <a:buSzTx/>
        <a:buFontTx/>
        <a:buNone/>
        <a:tabLst/>
        <a:defRPr b="0" baseline="0" cap="none" i="0" spc="0" strike="noStrike" sz="18400" u="none">
          <a:solidFill>
            <a:srgbClr val="000000"/>
          </a:solidFill>
          <a:uFillTx/>
          <a:latin typeface="Calibri Light"/>
          <a:ea typeface="Calibri Light"/>
          <a:cs typeface="Calibri Light"/>
          <a:sym typeface="Calibri Light"/>
        </a:defRPr>
      </a:lvl6pPr>
      <a:lvl7pPr marL="0" marR="0" indent="0" algn="l" defTabSz="3840479" rtl="0" latinLnBrk="0">
        <a:lnSpc>
          <a:spcPct val="90000"/>
        </a:lnSpc>
        <a:spcBef>
          <a:spcPts val="0"/>
        </a:spcBef>
        <a:spcAft>
          <a:spcPts val="0"/>
        </a:spcAft>
        <a:buClrTx/>
        <a:buSzTx/>
        <a:buFontTx/>
        <a:buNone/>
        <a:tabLst/>
        <a:defRPr b="0" baseline="0" cap="none" i="0" spc="0" strike="noStrike" sz="18400" u="none">
          <a:solidFill>
            <a:srgbClr val="000000"/>
          </a:solidFill>
          <a:uFillTx/>
          <a:latin typeface="Calibri Light"/>
          <a:ea typeface="Calibri Light"/>
          <a:cs typeface="Calibri Light"/>
          <a:sym typeface="Calibri Light"/>
        </a:defRPr>
      </a:lvl7pPr>
      <a:lvl8pPr marL="0" marR="0" indent="0" algn="l" defTabSz="3840479" rtl="0" latinLnBrk="0">
        <a:lnSpc>
          <a:spcPct val="90000"/>
        </a:lnSpc>
        <a:spcBef>
          <a:spcPts val="0"/>
        </a:spcBef>
        <a:spcAft>
          <a:spcPts val="0"/>
        </a:spcAft>
        <a:buClrTx/>
        <a:buSzTx/>
        <a:buFontTx/>
        <a:buNone/>
        <a:tabLst/>
        <a:defRPr b="0" baseline="0" cap="none" i="0" spc="0" strike="noStrike" sz="18400" u="none">
          <a:solidFill>
            <a:srgbClr val="000000"/>
          </a:solidFill>
          <a:uFillTx/>
          <a:latin typeface="Calibri Light"/>
          <a:ea typeface="Calibri Light"/>
          <a:cs typeface="Calibri Light"/>
          <a:sym typeface="Calibri Light"/>
        </a:defRPr>
      </a:lvl8pPr>
      <a:lvl9pPr marL="0" marR="0" indent="0" algn="l" defTabSz="3840479" rtl="0" latinLnBrk="0">
        <a:lnSpc>
          <a:spcPct val="90000"/>
        </a:lnSpc>
        <a:spcBef>
          <a:spcPts val="0"/>
        </a:spcBef>
        <a:spcAft>
          <a:spcPts val="0"/>
        </a:spcAft>
        <a:buClrTx/>
        <a:buSzTx/>
        <a:buFontTx/>
        <a:buNone/>
        <a:tabLst/>
        <a:defRPr b="0" baseline="0" cap="none" i="0" spc="0" strike="noStrike" sz="18400" u="none">
          <a:solidFill>
            <a:srgbClr val="000000"/>
          </a:solidFill>
          <a:uFillTx/>
          <a:latin typeface="Calibri Light"/>
          <a:ea typeface="Calibri Light"/>
          <a:cs typeface="Calibri Light"/>
          <a:sym typeface="Calibri Light"/>
        </a:defRPr>
      </a:lvl9pPr>
    </p:titleStyle>
    <p:bodyStyle>
      <a:lvl1pPr marL="960119" marR="0" indent="-960119" algn="l" defTabSz="3840479" rtl="0" latinLnBrk="0">
        <a:lnSpc>
          <a:spcPct val="90000"/>
        </a:lnSpc>
        <a:spcBef>
          <a:spcPts val="4200"/>
        </a:spcBef>
        <a:spcAft>
          <a:spcPts val="0"/>
        </a:spcAft>
        <a:buClrTx/>
        <a:buSzPct val="100000"/>
        <a:buFont typeface="Arial"/>
        <a:buChar char="•"/>
        <a:tabLst/>
        <a:defRPr b="0" baseline="0" cap="none" i="0" spc="0" strike="noStrike" sz="11700" u="none">
          <a:solidFill>
            <a:srgbClr val="000000"/>
          </a:solidFill>
          <a:uFillTx/>
          <a:latin typeface="+mj-lt"/>
          <a:ea typeface="+mj-ea"/>
          <a:cs typeface="+mj-cs"/>
          <a:sym typeface="Calibri"/>
        </a:defRPr>
      </a:lvl1pPr>
      <a:lvl2pPr marL="3043580" marR="0" indent="-1123340" algn="l" defTabSz="3840479" rtl="0" latinLnBrk="0">
        <a:lnSpc>
          <a:spcPct val="90000"/>
        </a:lnSpc>
        <a:spcBef>
          <a:spcPts val="4200"/>
        </a:spcBef>
        <a:spcAft>
          <a:spcPts val="0"/>
        </a:spcAft>
        <a:buClrTx/>
        <a:buSzPct val="100000"/>
        <a:buFont typeface="Arial"/>
        <a:buChar char="•"/>
        <a:tabLst/>
        <a:defRPr b="0" baseline="0" cap="none" i="0" spc="0" strike="noStrike" sz="11700" u="none">
          <a:solidFill>
            <a:srgbClr val="000000"/>
          </a:solidFill>
          <a:uFillTx/>
          <a:latin typeface="+mj-lt"/>
          <a:ea typeface="+mj-ea"/>
          <a:cs typeface="+mj-cs"/>
          <a:sym typeface="Calibri"/>
        </a:defRPr>
      </a:lvl2pPr>
      <a:lvl3pPr marL="5177790" marR="0" indent="-1337310" algn="l" defTabSz="3840479" rtl="0" latinLnBrk="0">
        <a:lnSpc>
          <a:spcPct val="90000"/>
        </a:lnSpc>
        <a:spcBef>
          <a:spcPts val="4200"/>
        </a:spcBef>
        <a:spcAft>
          <a:spcPts val="0"/>
        </a:spcAft>
        <a:buClrTx/>
        <a:buSzPct val="100000"/>
        <a:buFont typeface="Arial"/>
        <a:buChar char="•"/>
        <a:tabLst/>
        <a:defRPr b="0" baseline="0" cap="none" i="0" spc="0" strike="noStrike" sz="11700" u="none">
          <a:solidFill>
            <a:srgbClr val="000000"/>
          </a:solidFill>
          <a:uFillTx/>
          <a:latin typeface="+mj-lt"/>
          <a:ea typeface="+mj-ea"/>
          <a:cs typeface="+mj-cs"/>
          <a:sym typeface="Calibri"/>
        </a:defRPr>
      </a:lvl3pPr>
      <a:lvl4pPr marL="7258507" marR="0" indent="-1497787" algn="l" defTabSz="3840479" rtl="0" latinLnBrk="0">
        <a:lnSpc>
          <a:spcPct val="90000"/>
        </a:lnSpc>
        <a:spcBef>
          <a:spcPts val="4200"/>
        </a:spcBef>
        <a:spcAft>
          <a:spcPts val="0"/>
        </a:spcAft>
        <a:buClrTx/>
        <a:buSzPct val="100000"/>
        <a:buFont typeface="Arial"/>
        <a:buChar char="•"/>
        <a:tabLst/>
        <a:defRPr b="0" baseline="0" cap="none" i="0" spc="0" strike="noStrike" sz="11700" u="none">
          <a:solidFill>
            <a:srgbClr val="000000"/>
          </a:solidFill>
          <a:uFillTx/>
          <a:latin typeface="+mj-lt"/>
          <a:ea typeface="+mj-ea"/>
          <a:cs typeface="+mj-cs"/>
          <a:sym typeface="Calibri"/>
        </a:defRPr>
      </a:lvl4pPr>
      <a:lvl5pPr marL="9178747" marR="0" indent="-1497786" algn="l" defTabSz="3840479" rtl="0" latinLnBrk="0">
        <a:lnSpc>
          <a:spcPct val="90000"/>
        </a:lnSpc>
        <a:spcBef>
          <a:spcPts val="4200"/>
        </a:spcBef>
        <a:spcAft>
          <a:spcPts val="0"/>
        </a:spcAft>
        <a:buClrTx/>
        <a:buSzPct val="100000"/>
        <a:buFont typeface="Arial"/>
        <a:buChar char="•"/>
        <a:tabLst/>
        <a:defRPr b="0" baseline="0" cap="none" i="0" spc="0" strike="noStrike" sz="11700" u="none">
          <a:solidFill>
            <a:srgbClr val="000000"/>
          </a:solidFill>
          <a:uFillTx/>
          <a:latin typeface="+mj-lt"/>
          <a:ea typeface="+mj-ea"/>
          <a:cs typeface="+mj-cs"/>
          <a:sym typeface="Calibri"/>
        </a:defRPr>
      </a:lvl5pPr>
      <a:lvl6pPr marL="11098986" marR="0" indent="-1497786" algn="l" defTabSz="3840479" rtl="0" latinLnBrk="0">
        <a:lnSpc>
          <a:spcPct val="90000"/>
        </a:lnSpc>
        <a:spcBef>
          <a:spcPts val="4200"/>
        </a:spcBef>
        <a:spcAft>
          <a:spcPts val="0"/>
        </a:spcAft>
        <a:buClrTx/>
        <a:buSzPct val="100000"/>
        <a:buFont typeface="Arial"/>
        <a:buChar char="•"/>
        <a:tabLst/>
        <a:defRPr b="0" baseline="0" cap="none" i="0" spc="0" strike="noStrike" sz="11700" u="none">
          <a:solidFill>
            <a:srgbClr val="000000"/>
          </a:solidFill>
          <a:uFillTx/>
          <a:latin typeface="+mj-lt"/>
          <a:ea typeface="+mj-ea"/>
          <a:cs typeface="+mj-cs"/>
          <a:sym typeface="Calibri"/>
        </a:defRPr>
      </a:lvl6pPr>
      <a:lvl7pPr marL="13019227" marR="0" indent="-1497786" algn="l" defTabSz="3840479" rtl="0" latinLnBrk="0">
        <a:lnSpc>
          <a:spcPct val="90000"/>
        </a:lnSpc>
        <a:spcBef>
          <a:spcPts val="4200"/>
        </a:spcBef>
        <a:spcAft>
          <a:spcPts val="0"/>
        </a:spcAft>
        <a:buClrTx/>
        <a:buSzPct val="100000"/>
        <a:buFont typeface="Arial"/>
        <a:buChar char="•"/>
        <a:tabLst/>
        <a:defRPr b="0" baseline="0" cap="none" i="0" spc="0" strike="noStrike" sz="11700" u="none">
          <a:solidFill>
            <a:srgbClr val="000000"/>
          </a:solidFill>
          <a:uFillTx/>
          <a:latin typeface="+mj-lt"/>
          <a:ea typeface="+mj-ea"/>
          <a:cs typeface="+mj-cs"/>
          <a:sym typeface="Calibri"/>
        </a:defRPr>
      </a:lvl7pPr>
      <a:lvl8pPr marL="14939466" marR="0" indent="-1497786" algn="l" defTabSz="3840479" rtl="0" latinLnBrk="0">
        <a:lnSpc>
          <a:spcPct val="90000"/>
        </a:lnSpc>
        <a:spcBef>
          <a:spcPts val="4200"/>
        </a:spcBef>
        <a:spcAft>
          <a:spcPts val="0"/>
        </a:spcAft>
        <a:buClrTx/>
        <a:buSzPct val="100000"/>
        <a:buFont typeface="Arial"/>
        <a:buChar char="•"/>
        <a:tabLst/>
        <a:defRPr b="0" baseline="0" cap="none" i="0" spc="0" strike="noStrike" sz="11700" u="none">
          <a:solidFill>
            <a:srgbClr val="000000"/>
          </a:solidFill>
          <a:uFillTx/>
          <a:latin typeface="+mj-lt"/>
          <a:ea typeface="+mj-ea"/>
          <a:cs typeface="+mj-cs"/>
          <a:sym typeface="Calibri"/>
        </a:defRPr>
      </a:lvl8pPr>
      <a:lvl9pPr marL="16859705" marR="0" indent="-1497786" algn="l" defTabSz="3840479" rtl="0" latinLnBrk="0">
        <a:lnSpc>
          <a:spcPct val="90000"/>
        </a:lnSpc>
        <a:spcBef>
          <a:spcPts val="4200"/>
        </a:spcBef>
        <a:spcAft>
          <a:spcPts val="0"/>
        </a:spcAft>
        <a:buClrTx/>
        <a:buSzPct val="100000"/>
        <a:buFont typeface="Arial"/>
        <a:buChar char="•"/>
        <a:tabLst/>
        <a:defRPr b="0" baseline="0" cap="none" i="0" spc="0" strike="noStrike" sz="11700" u="none">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5000" u="none">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b="0" baseline="0" cap="none" i="0" spc="0" strike="noStrike" sz="5000" u="none">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b="0" baseline="0" cap="none" i="0" spc="0" strike="noStrike" sz="5000" u="none">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b="0" baseline="0" cap="none" i="0" spc="0" strike="noStrike" sz="5000" u="none">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b="0" baseline="0" cap="none" i="0" spc="0" strike="noStrike" sz="5000" u="none">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b="0" baseline="0" cap="none" i="0" spc="0" strike="noStrike" sz="5000" u="none">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b="0" baseline="0" cap="none" i="0" spc="0" strike="noStrike" sz="5000" u="none">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b="0" baseline="0" cap="none" i="0" spc="0" strike="noStrike" sz="5000" u="none">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b="0" baseline="0" cap="none" i="0" spc="0" strike="noStrike" sz="50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hyperlink" Target="https://mcr2030.undrr.org/food-system-resilience-scorecard" TargetMode="External"/><Relationship Id="rId5" Type="http://schemas.openxmlformats.org/officeDocument/2006/relationships/image" Target="../media/image1.tif"/><Relationship Id="rId6" Type="http://schemas.openxmlformats.org/officeDocument/2006/relationships/image" Target="../media/image2.tif"/><Relationship Id="rId7" Type="http://schemas.openxmlformats.org/officeDocument/2006/relationships/image" Target="../media/image3.png"/><Relationship Id="rId8" Type="http://schemas.openxmlformats.org/officeDocument/2006/relationships/hyperlink" Target="mailto:benjamin_ryan@baylor.edu"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icture 2" descr="Picture 2"/>
          <p:cNvPicPr>
            <a:picLocks noChangeAspect="1"/>
          </p:cNvPicPr>
          <p:nvPr/>
        </p:nvPicPr>
        <p:blipFill>
          <a:blip r:embed="rId2">
            <a:extLst/>
          </a:blip>
          <a:stretch>
            <a:fillRect/>
          </a:stretch>
        </p:blipFill>
        <p:spPr>
          <a:xfrm>
            <a:off x="1067" y="32271363"/>
            <a:ext cx="51205335" cy="643294"/>
          </a:xfrm>
          <a:prstGeom prst="rect">
            <a:avLst/>
          </a:prstGeom>
          <a:ln w="12700">
            <a:miter lim="400000"/>
          </a:ln>
        </p:spPr>
      </p:pic>
      <p:pic>
        <p:nvPicPr>
          <p:cNvPr id="95" name="Picture 2" descr="Picture 2"/>
          <p:cNvPicPr>
            <a:picLocks noChangeAspect="1"/>
          </p:cNvPicPr>
          <p:nvPr/>
        </p:nvPicPr>
        <p:blipFill>
          <a:blip r:embed="rId2">
            <a:extLst/>
          </a:blip>
          <a:stretch>
            <a:fillRect/>
          </a:stretch>
        </p:blipFill>
        <p:spPr>
          <a:xfrm>
            <a:off x="-717" y="-8280"/>
            <a:ext cx="51207117" cy="1835838"/>
          </a:xfrm>
          <a:prstGeom prst="rect">
            <a:avLst/>
          </a:prstGeom>
          <a:ln w="12700">
            <a:miter lim="400000"/>
          </a:ln>
        </p:spPr>
      </p:pic>
      <p:pic>
        <p:nvPicPr>
          <p:cNvPr id="96" name="Picture 6" descr="Picture 6"/>
          <p:cNvPicPr>
            <a:picLocks noChangeAspect="1"/>
          </p:cNvPicPr>
          <p:nvPr/>
        </p:nvPicPr>
        <p:blipFill>
          <a:blip r:embed="rId3">
            <a:extLst/>
          </a:blip>
          <a:stretch>
            <a:fillRect/>
          </a:stretch>
        </p:blipFill>
        <p:spPr>
          <a:xfrm>
            <a:off x="-719" y="1684079"/>
            <a:ext cx="51326610" cy="240442"/>
          </a:xfrm>
          <a:prstGeom prst="rect">
            <a:avLst/>
          </a:prstGeom>
          <a:ln w="12700">
            <a:miter lim="400000"/>
          </a:ln>
        </p:spPr>
      </p:pic>
      <p:pic>
        <p:nvPicPr>
          <p:cNvPr id="97" name="Picture 9" descr="Picture 9"/>
          <p:cNvPicPr>
            <a:picLocks noChangeAspect="1"/>
          </p:cNvPicPr>
          <p:nvPr/>
        </p:nvPicPr>
        <p:blipFill>
          <a:blip r:embed="rId3">
            <a:extLst/>
          </a:blip>
          <a:stretch>
            <a:fillRect/>
          </a:stretch>
        </p:blipFill>
        <p:spPr>
          <a:xfrm>
            <a:off x="-716" y="3553547"/>
            <a:ext cx="51326611" cy="240442"/>
          </a:xfrm>
          <a:prstGeom prst="rect">
            <a:avLst/>
          </a:prstGeom>
          <a:ln w="12700">
            <a:miter lim="400000"/>
          </a:ln>
        </p:spPr>
      </p:pic>
      <p:sp>
        <p:nvSpPr>
          <p:cNvPr id="98" name="TextBox 16"/>
          <p:cNvSpPr txBox="1"/>
          <p:nvPr/>
        </p:nvSpPr>
        <p:spPr>
          <a:xfrm>
            <a:off x="251420" y="4674122"/>
            <a:ext cx="13867151" cy="983154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15436" indent="-228600" algn="just">
              <a:spcBef>
                <a:spcPts val="2500"/>
              </a:spcBef>
              <a:buSzPct val="100000"/>
              <a:buFont typeface="Arial"/>
              <a:buChar char="•"/>
              <a:defRPr sz="3200"/>
            </a:pPr>
            <a:r>
              <a:t>An estimated 29.4 million children benefit from the services provided by the National School Lunch Program offered by the United States Department of Agriculture (USDA)</a:t>
            </a:r>
          </a:p>
          <a:p>
            <a:pPr marL="615436" indent="-228600" algn="just">
              <a:spcBef>
                <a:spcPts val="2500"/>
              </a:spcBef>
              <a:buSzPct val="100000"/>
              <a:buFont typeface="Arial"/>
              <a:buChar char="•"/>
              <a:defRPr sz="3200"/>
            </a:pPr>
            <a:r>
              <a:t>The COVID-19 pandemic left thousands of school-aged children with limited access to essential meal services provided by public schools.</a:t>
            </a:r>
          </a:p>
          <a:p>
            <a:pPr marL="615436" indent="-228600" algn="just">
              <a:spcBef>
                <a:spcPts val="2500"/>
              </a:spcBef>
              <a:buSzPct val="100000"/>
              <a:buFont typeface="Arial"/>
              <a:buChar char="•"/>
              <a:defRPr sz="3200"/>
            </a:pPr>
            <a:r>
              <a:t>On March 17, 2020, USDA, the Baylor Collaborative on Hunger and Poverty (BCHP), Chartwells, McLane Global, and PepsiCo announced a plan to deliver meals to students in rural areas affected by COVID-19 school closures. </a:t>
            </a:r>
          </a:p>
          <a:p>
            <a:pPr marL="615436" indent="-228600" algn="just">
              <a:spcBef>
                <a:spcPts val="2500"/>
              </a:spcBef>
              <a:buSzPct val="100000"/>
              <a:buFont typeface="Arial"/>
              <a:buChar char="•"/>
              <a:defRPr sz="3200"/>
            </a:pPr>
            <a:r>
              <a:t>Almost 40 million meals were provided for children affected by nationwide school closures over the summer of 2020. </a:t>
            </a:r>
          </a:p>
          <a:p>
            <a:pPr marL="615436" indent="-228600" algn="just">
              <a:spcBef>
                <a:spcPts val="2500"/>
              </a:spcBef>
              <a:buSzPct val="100000"/>
              <a:buFont typeface="Arial"/>
              <a:buChar char="•"/>
              <a:defRPr sz="3200"/>
            </a:pPr>
            <a:r>
              <a:t>The program was rolled out across 43 states and reached as many as 127,00 households and 348 school districts. </a:t>
            </a:r>
          </a:p>
          <a:p>
            <a:pPr marL="615436" indent="-228600" algn="just">
              <a:spcBef>
                <a:spcPts val="2500"/>
              </a:spcBef>
              <a:buSzPct val="100000"/>
              <a:buFont typeface="Arial"/>
              <a:buChar char="•"/>
              <a:defRPr sz="3200"/>
            </a:pPr>
            <a:r>
              <a:t>Boxes contained 20 nutritious meals (10 breakfasts and 10 lunches) to cover what would normally be received at school over two school weeks. </a:t>
            </a:r>
          </a:p>
          <a:p>
            <a:pPr marL="615436" indent="-228600" algn="just">
              <a:spcBef>
                <a:spcPts val="2500"/>
              </a:spcBef>
              <a:buSzPct val="100000"/>
              <a:buFont typeface="Arial"/>
              <a:buChar char="•"/>
              <a:defRPr sz="3200"/>
            </a:pPr>
            <a:r>
              <a:t>It was a multi-sectoral program that included leaders from the business, government, and academic sectors.</a:t>
            </a:r>
          </a:p>
        </p:txBody>
      </p:sp>
      <p:sp>
        <p:nvSpPr>
          <p:cNvPr id="99" name="TextBox 17"/>
          <p:cNvSpPr txBox="1"/>
          <p:nvPr/>
        </p:nvSpPr>
        <p:spPr>
          <a:xfrm>
            <a:off x="4882141" y="4025113"/>
            <a:ext cx="4605708" cy="790983"/>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lvl1pPr>
              <a:defRPr b="1" sz="5400"/>
            </a:lvl1pPr>
          </a:lstStyle>
          <a:p>
            <a:pPr/>
            <a:r>
              <a:t>INTRODUCTION</a:t>
            </a:r>
          </a:p>
        </p:txBody>
      </p:sp>
      <p:sp>
        <p:nvSpPr>
          <p:cNvPr id="100" name="TextBox 20"/>
          <p:cNvSpPr txBox="1"/>
          <p:nvPr/>
        </p:nvSpPr>
        <p:spPr>
          <a:xfrm>
            <a:off x="529985" y="15741308"/>
            <a:ext cx="13874914" cy="541194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571500" indent="-228600" algn="just">
              <a:spcBef>
                <a:spcPts val="2500"/>
              </a:spcBef>
              <a:buSzPct val="100000"/>
              <a:buFont typeface="Arial"/>
              <a:buChar char="•"/>
              <a:defRPr b="1" sz="3200"/>
            </a:pPr>
            <a:r>
              <a:t>Examine disaster interfaces from the perspective of service providers and recipients the COVID-19 program. </a:t>
            </a:r>
          </a:p>
          <a:p>
            <a:pPr marL="571500" indent="-228600" algn="just">
              <a:spcBef>
                <a:spcPts val="2500"/>
              </a:spcBef>
              <a:buSzPct val="100000"/>
              <a:buFont typeface="Arial"/>
              <a:buChar char="•"/>
              <a:defRPr b="1" sz="3200"/>
            </a:pPr>
            <a:r>
              <a:t>Understand environmental public health services and delivery system characteristics of communities involved in the Emergency Meals-to-You program.</a:t>
            </a:r>
          </a:p>
          <a:p>
            <a:pPr marL="571500" indent="-228600" algn="just">
              <a:spcBef>
                <a:spcPts val="2500"/>
              </a:spcBef>
              <a:buSzPct val="100000"/>
              <a:buFont typeface="Arial"/>
              <a:buChar char="•"/>
              <a:defRPr b="1" sz="3200"/>
            </a:pPr>
            <a:r>
              <a:t>Develop a disaster related food security and resilience action plan for at risk communities. </a:t>
            </a:r>
          </a:p>
          <a:p>
            <a:pPr marL="571500" indent="-228600" algn="just">
              <a:spcBef>
                <a:spcPts val="2500"/>
              </a:spcBef>
              <a:buSzPct val="100000"/>
              <a:buFont typeface="Arial"/>
              <a:buChar char="•"/>
              <a:defRPr b="1" sz="3200"/>
            </a:pPr>
            <a:r>
              <a:t>Establish a plan for rapid set-up of Emergency Meals-to-You in a pandemic and disaster situation.</a:t>
            </a:r>
          </a:p>
        </p:txBody>
      </p:sp>
      <p:sp>
        <p:nvSpPr>
          <p:cNvPr id="101" name="TextBox 35"/>
          <p:cNvSpPr txBox="1"/>
          <p:nvPr/>
        </p:nvSpPr>
        <p:spPr>
          <a:xfrm>
            <a:off x="17896991" y="4025113"/>
            <a:ext cx="10563930" cy="790983"/>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lvl1pPr>
              <a:defRPr b="1" sz="5400"/>
            </a:lvl1pPr>
          </a:lstStyle>
          <a:p>
            <a:pPr/>
            <a:r>
              <a:t>APPROACH and PRIMARY ACTIVITIES</a:t>
            </a:r>
          </a:p>
        </p:txBody>
      </p:sp>
      <p:sp>
        <p:nvSpPr>
          <p:cNvPr id="102" name="TextBox 74"/>
          <p:cNvSpPr txBox="1"/>
          <p:nvPr/>
        </p:nvSpPr>
        <p:spPr>
          <a:xfrm>
            <a:off x="25286400" y="438586"/>
            <a:ext cx="211670" cy="31049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1700"/>
            </a:lvl1pPr>
          </a:lstStyle>
          <a:p>
            <a:pPr/>
            <a:r>
              <a:t>*</a:t>
            </a:r>
          </a:p>
        </p:txBody>
      </p:sp>
      <p:sp>
        <p:nvSpPr>
          <p:cNvPr id="103" name="TextBox 107"/>
          <p:cNvSpPr txBox="1"/>
          <p:nvPr/>
        </p:nvSpPr>
        <p:spPr>
          <a:xfrm>
            <a:off x="39631112" y="620935"/>
            <a:ext cx="211670" cy="31049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1700"/>
            </a:lvl1pPr>
          </a:lstStyle>
          <a:p>
            <a:pPr/>
            <a:r>
              <a:t>*</a:t>
            </a:r>
          </a:p>
        </p:txBody>
      </p:sp>
      <p:sp>
        <p:nvSpPr>
          <p:cNvPr id="104" name="TextBox 187"/>
          <p:cNvSpPr txBox="1"/>
          <p:nvPr/>
        </p:nvSpPr>
        <p:spPr>
          <a:xfrm>
            <a:off x="37692948" y="4025113"/>
            <a:ext cx="8155259" cy="790983"/>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lvl1pPr>
              <a:defRPr b="1" sz="5400"/>
            </a:lvl1pPr>
          </a:lstStyle>
          <a:p>
            <a:pPr/>
            <a:r>
              <a:t>FINDINGS and ACTION PLAN</a:t>
            </a:r>
          </a:p>
        </p:txBody>
      </p:sp>
      <p:sp>
        <p:nvSpPr>
          <p:cNvPr id="105" name="TextBox 199"/>
          <p:cNvSpPr txBox="1"/>
          <p:nvPr/>
        </p:nvSpPr>
        <p:spPr>
          <a:xfrm>
            <a:off x="3572096" y="21507298"/>
            <a:ext cx="8247893" cy="79098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b="1" sz="5400"/>
            </a:lvl1pPr>
          </a:lstStyle>
          <a:p>
            <a:pPr/>
            <a:r>
              <a:t>MATERIALS AND METHODS</a:t>
            </a:r>
          </a:p>
        </p:txBody>
      </p:sp>
      <p:sp>
        <p:nvSpPr>
          <p:cNvPr id="106" name="TextBox 111"/>
          <p:cNvSpPr txBox="1"/>
          <p:nvPr/>
        </p:nvSpPr>
        <p:spPr>
          <a:xfrm>
            <a:off x="1363954" y="434878"/>
            <a:ext cx="48437075" cy="94281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6000">
                <a:solidFill>
                  <a:srgbClr val="FFFFFF"/>
                </a:solidFill>
                <a:latin typeface="Arial"/>
                <a:ea typeface="Arial"/>
                <a:cs typeface="Arial"/>
                <a:sym typeface="Arial"/>
              </a:defRPr>
            </a:lvl1pPr>
          </a:lstStyle>
          <a:p>
            <a:pPr/>
            <a:r>
              <a:t>Examining Disaster Planning Interfaces of the COVID-19 Emergency Meals-to-You Program</a:t>
            </a:r>
          </a:p>
        </p:txBody>
      </p:sp>
      <p:sp>
        <p:nvSpPr>
          <p:cNvPr id="107" name="TextBox 44"/>
          <p:cNvSpPr txBox="1"/>
          <p:nvPr/>
        </p:nvSpPr>
        <p:spPr>
          <a:xfrm>
            <a:off x="38858384" y="25088554"/>
            <a:ext cx="4208226" cy="790982"/>
          </a:xfrm>
          <a:prstGeom prst="rect">
            <a:avLst/>
          </a:prstGeom>
          <a:ln w="12700">
            <a:miter lim="400000"/>
          </a:ln>
          <a:extLst>
            <a:ext uri="{C572A759-6A51-4108-AA02-DFA0A04FC94B}">
              <ma14:wrappingTextBoxFlag xmlns:ma14="http://schemas.microsoft.com/office/mac/drawingml/2011/main" val="1"/>
            </a:ext>
          </a:extLst>
        </p:spPr>
        <p:txBody>
          <a:bodyPr wrap="none" lIns="45719" rIns="45719" anchor="ctr">
            <a:spAutoFit/>
          </a:bodyPr>
          <a:lstStyle>
            <a:lvl1pPr>
              <a:defRPr b="1" sz="5400"/>
            </a:lvl1pPr>
          </a:lstStyle>
          <a:p>
            <a:pPr/>
            <a:r>
              <a:t>CONCLUSIONS</a:t>
            </a:r>
          </a:p>
        </p:txBody>
      </p:sp>
      <p:sp>
        <p:nvSpPr>
          <p:cNvPr id="108" name="OBJECTIVES"/>
          <p:cNvSpPr txBox="1"/>
          <p:nvPr/>
        </p:nvSpPr>
        <p:spPr>
          <a:xfrm>
            <a:off x="5459948" y="14851501"/>
            <a:ext cx="3450095" cy="790983"/>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b="1" sz="5400"/>
            </a:lvl1pPr>
          </a:lstStyle>
          <a:p>
            <a:pPr/>
            <a:r>
              <a:t>OBJECTIVES</a:t>
            </a:r>
          </a:p>
        </p:txBody>
      </p:sp>
      <p:sp>
        <p:nvSpPr>
          <p:cNvPr id="109" name="TextBox 20"/>
          <p:cNvSpPr txBox="1"/>
          <p:nvPr/>
        </p:nvSpPr>
        <p:spPr>
          <a:xfrm>
            <a:off x="758585" y="22388895"/>
            <a:ext cx="13874914" cy="407415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571500" indent="-228600" algn="just">
              <a:spcBef>
                <a:spcPts val="2500"/>
              </a:spcBef>
              <a:buSzPct val="100000"/>
              <a:buFont typeface="Arial"/>
              <a:buChar char="•"/>
              <a:defRPr sz="2900"/>
            </a:pPr>
            <a:r>
              <a:t>Used the Disaster Resilience Scorecard for Cities: Food System Resilience – Addendum; it was developed for this project and piloted by the research team</a:t>
            </a:r>
          </a:p>
          <a:p>
            <a:pPr marL="571500" indent="-228600" algn="just">
              <a:spcBef>
                <a:spcPts val="2500"/>
              </a:spcBef>
              <a:buSzPct val="100000"/>
              <a:buFont typeface="Arial"/>
              <a:buChar char="•"/>
              <a:defRPr sz="2900"/>
            </a:pPr>
            <a:r>
              <a:rPr u="sng">
                <a:solidFill>
                  <a:srgbClr val="0563C1"/>
                </a:solidFill>
                <a:uFill>
                  <a:solidFill>
                    <a:srgbClr val="0563C1"/>
                  </a:solidFill>
                </a:uFill>
                <a:hlinkClick r:id="rId4" invalidUrl="" action="" tgtFrame="" tooltip="" history="1" highlightClick="0" endSnd="0"/>
              </a:rPr>
              <a:t>https://mcr2030.undrr.org/food-system-resilience-scorecard</a:t>
            </a:r>
          </a:p>
          <a:p>
            <a:pPr marL="571500" indent="-228600" algn="just">
              <a:spcBef>
                <a:spcPts val="2500"/>
              </a:spcBef>
              <a:buSzPct val="100000"/>
              <a:buFont typeface="Arial"/>
              <a:buChar char="•"/>
              <a:defRPr sz="2900"/>
            </a:pPr>
            <a:r>
              <a:t>Structured in sections around the same “Ten Essentials for Making Cities Resilient” as the Scorecard. </a:t>
            </a:r>
          </a:p>
          <a:p>
            <a:pPr marL="571500" indent="-228600" algn="just">
              <a:spcBef>
                <a:spcPts val="2500"/>
              </a:spcBef>
              <a:buSzPct val="100000"/>
              <a:buFont typeface="Arial"/>
              <a:buChar char="•"/>
              <a:defRPr sz="2900"/>
            </a:pPr>
            <a:r>
              <a:t>The Ten Essentials provide a holistic coverage of the many issues that affect resilience in the “system-of-systems”, which make up a system. </a:t>
            </a:r>
          </a:p>
        </p:txBody>
      </p:sp>
      <p:sp>
        <p:nvSpPr>
          <p:cNvPr id="110" name="TextBox 20"/>
          <p:cNvSpPr txBox="1"/>
          <p:nvPr/>
        </p:nvSpPr>
        <p:spPr>
          <a:xfrm>
            <a:off x="15089970" y="4750225"/>
            <a:ext cx="15155649" cy="130984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571500" indent="-228600" algn="just">
              <a:spcBef>
                <a:spcPts val="2500"/>
              </a:spcBef>
              <a:buSzPct val="100000"/>
              <a:buFont typeface="Arial"/>
              <a:buChar char="•"/>
              <a:defRPr sz="3200"/>
            </a:pPr>
          </a:p>
        </p:txBody>
      </p:sp>
      <p:pic>
        <p:nvPicPr>
          <p:cNvPr id="111" name="Image" descr="Image"/>
          <p:cNvPicPr>
            <a:picLocks noChangeAspect="1"/>
          </p:cNvPicPr>
          <p:nvPr/>
        </p:nvPicPr>
        <p:blipFill>
          <a:blip r:embed="rId5">
            <a:extLst/>
          </a:blip>
          <a:stretch>
            <a:fillRect/>
          </a:stretch>
        </p:blipFill>
        <p:spPr>
          <a:xfrm>
            <a:off x="16984282" y="23057698"/>
            <a:ext cx="12578546" cy="8887404"/>
          </a:xfrm>
          <a:prstGeom prst="rect">
            <a:avLst/>
          </a:prstGeom>
          <a:ln w="12700">
            <a:miter lim="400000"/>
          </a:ln>
        </p:spPr>
      </p:pic>
      <p:pic>
        <p:nvPicPr>
          <p:cNvPr id="112" name="Picture 20" descr="Picture 20"/>
          <p:cNvPicPr>
            <a:picLocks noChangeAspect="1"/>
          </p:cNvPicPr>
          <p:nvPr/>
        </p:nvPicPr>
        <p:blipFill>
          <a:blip r:embed="rId6">
            <a:extLst/>
          </a:blip>
          <a:stretch>
            <a:fillRect/>
          </a:stretch>
        </p:blipFill>
        <p:spPr>
          <a:xfrm>
            <a:off x="1715880" y="26794076"/>
            <a:ext cx="12701911" cy="5146264"/>
          </a:xfrm>
          <a:prstGeom prst="rect">
            <a:avLst/>
          </a:prstGeom>
          <a:ln>
            <a:solidFill>
              <a:srgbClr val="9D3C9A"/>
            </a:solidFill>
          </a:ln>
        </p:spPr>
      </p:pic>
      <p:sp>
        <p:nvSpPr>
          <p:cNvPr id="113" name="TextBox 20"/>
          <p:cNvSpPr txBox="1"/>
          <p:nvPr/>
        </p:nvSpPr>
        <p:spPr>
          <a:xfrm>
            <a:off x="15004891" y="5047220"/>
            <a:ext cx="16590410" cy="553036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571500" indent="-228600" algn="just">
              <a:spcBef>
                <a:spcPts val="2500"/>
              </a:spcBef>
              <a:buSzPct val="100000"/>
              <a:buFont typeface="Arial"/>
              <a:buChar char="•"/>
              <a:defRPr sz="3200"/>
            </a:pPr>
            <a:r>
              <a:t>The 20 participants involved in interviews (n=9) and focus groups (n=11) described the eMTY characteristics, and recommended strategies for strengthening food access and resilience. The findings were published in the Journal of School Health (https://doi.org/10.1111/josh.13188). </a:t>
            </a:r>
          </a:p>
          <a:p>
            <a:pPr marL="571500" indent="-228600" algn="just">
              <a:spcBef>
                <a:spcPts val="2500"/>
              </a:spcBef>
              <a:buSzPct val="100000"/>
              <a:buFont typeface="Arial"/>
              <a:buChar char="•"/>
              <a:defRPr sz="3200"/>
            </a:pPr>
            <a:r>
              <a:t>There were 69 participants across the five workshops. The workshop in Montgomery, AL, had the most participants with 20 (16 in-person and 4 virtual). This was followed by Waco, TX, with 15 participants (10 in-person and 5 virtual), Fargo, ND, 14 (11 in-person and 3 virtual) and 10 in-person participants at both the St. Louis, MO, and Charleston, SC, workshops. The findings were compiled into a manuscript and submitted to the Journal of Homeland Security and Emergency Management. </a:t>
            </a:r>
          </a:p>
        </p:txBody>
      </p:sp>
      <p:sp>
        <p:nvSpPr>
          <p:cNvPr id="114" name="TextBox 20"/>
          <p:cNvSpPr txBox="1"/>
          <p:nvPr/>
        </p:nvSpPr>
        <p:spPr>
          <a:xfrm>
            <a:off x="30181615" y="26020813"/>
            <a:ext cx="20655148" cy="572515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571500" indent="-228600" algn="just">
              <a:spcBef>
                <a:spcPts val="2500"/>
              </a:spcBef>
              <a:buSzPct val="100000"/>
              <a:buFont typeface="Arial"/>
              <a:buChar char="•"/>
              <a:defRPr b="1" sz="2900"/>
            </a:pPr>
            <a:r>
              <a:t>The COVID-19 pandemic demonstrated how food systems can be impacted, especially for vulnerable populations such as children. </a:t>
            </a:r>
          </a:p>
          <a:p>
            <a:pPr marL="571500" indent="-228600" algn="just">
              <a:spcBef>
                <a:spcPts val="2500"/>
              </a:spcBef>
              <a:buSzPct val="100000"/>
              <a:buFont typeface="Arial"/>
              <a:buChar char="•"/>
              <a:defRPr b="1" sz="2900"/>
            </a:pPr>
            <a:r>
              <a:t>To help address the resulting food security crisis, a nontraditional public/private partnership model, eMTY, was set up and implemented to deliver meals to students in affected rural areas affected. </a:t>
            </a:r>
          </a:p>
          <a:p>
            <a:pPr marL="571500" indent="-228600" algn="just">
              <a:spcBef>
                <a:spcPts val="2500"/>
              </a:spcBef>
              <a:buSzPct val="100000"/>
              <a:buFont typeface="Arial"/>
              <a:buChar char="•"/>
              <a:defRPr b="1" sz="2900"/>
            </a:pPr>
            <a:r>
              <a:t>By leveraging the knowledge and experiences of this program, we were able to identify, rank and prioritize actions for strengthening food system resilience. </a:t>
            </a:r>
          </a:p>
          <a:p>
            <a:pPr marL="571500" indent="-228600" algn="just">
              <a:spcBef>
                <a:spcPts val="2500"/>
              </a:spcBef>
              <a:buSzPct val="100000"/>
              <a:buFont typeface="Arial"/>
              <a:buChar char="•"/>
              <a:defRPr b="1" sz="2900"/>
            </a:pPr>
            <a:r>
              <a:t>These include integrating the food sector and schools within emergency management, mapping local food sector capacities, working with schools to receive de-identified data about nutritional, allergy and other health needs, developing disaster plans for sustaining food access at the school district level, and protecting ecosystem services and agricultural areas. </a:t>
            </a:r>
          </a:p>
          <a:p>
            <a:pPr marL="571500" indent="-228600" algn="just">
              <a:spcBef>
                <a:spcPts val="2500"/>
              </a:spcBef>
              <a:buSzPct val="100000"/>
              <a:buFont typeface="Arial"/>
              <a:buChar char="•"/>
              <a:defRPr b="1" sz="2900"/>
            </a:pPr>
            <a:r>
              <a:t>Addressing this timely need by delivering on the actions recommended would promulgate coordination of community networks that can pivot quickly to emergency production and distribution.</a:t>
            </a:r>
          </a:p>
        </p:txBody>
      </p:sp>
      <p:sp>
        <p:nvSpPr>
          <p:cNvPr id="115" name="TextBox 20"/>
          <p:cNvSpPr txBox="1"/>
          <p:nvPr/>
        </p:nvSpPr>
        <p:spPr>
          <a:xfrm>
            <a:off x="32714033" y="5084197"/>
            <a:ext cx="17309727" cy="2005916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571500" indent="-228600" algn="just">
              <a:spcBef>
                <a:spcPts val="2500"/>
              </a:spcBef>
              <a:buSzPct val="100000"/>
              <a:buFont typeface="Arial"/>
              <a:buChar char="•"/>
              <a:defRPr sz="3200"/>
            </a:pPr>
            <a:r>
              <a:t>A common priority identified was the need to integrate the food and school sectors within the emergency management system. Participants also discussed the need for data mapping of chronic health issues, co-morbidities, geography, climate and weather, farm to table needs, historical disaster footprints, and transportation routes would help in predicting and determining food supply needs. More specifically, determining the origin, collection, flow of food need, supply information and the way in which it could be shared pre-disaster would allow for current and consistent food needs data for schools and suppliers to be available.</a:t>
            </a:r>
          </a:p>
          <a:p>
            <a:pPr marL="571500" indent="-228600" algn="just">
              <a:spcBef>
                <a:spcPts val="2500"/>
              </a:spcBef>
              <a:buSzPct val="100000"/>
              <a:buFont typeface="Arial"/>
              <a:buChar char="•"/>
              <a:defRPr sz="3200"/>
            </a:pPr>
            <a:r>
              <a:t>Based on the interviews and workshop findings, discussions with the research team and follow-up input from study participants, a 13-point action plan is recommended (listed in no priority order):</a:t>
            </a:r>
          </a:p>
          <a:p>
            <a:pPr lvl="2" marL="1143000" indent="-228600" algn="just">
              <a:spcBef>
                <a:spcPts val="2500"/>
              </a:spcBef>
              <a:buSzPct val="100000"/>
              <a:buFont typeface="Arial"/>
              <a:buChar char="•"/>
              <a:defRPr sz="3200"/>
            </a:pPr>
            <a:r>
              <a:t>Local emergency managers integrate food sector stakeholders into activities, explore food access needs, and share findings with community organizations, private sector, and government agencies.</a:t>
            </a:r>
          </a:p>
          <a:p>
            <a:pPr lvl="2" marL="1143000" indent="-228600" algn="just">
              <a:spcBef>
                <a:spcPts val="2500"/>
              </a:spcBef>
              <a:buSzPct val="100000"/>
              <a:buFont typeface="Arial"/>
              <a:buChar char="•"/>
              <a:defRPr sz="3200"/>
            </a:pPr>
            <a:r>
              <a:t>Schools establish a fully procurable menu that is costed and compliant with school needs and the USDA.</a:t>
            </a:r>
          </a:p>
          <a:p>
            <a:pPr lvl="2" marL="1143000" indent="-228600" algn="just">
              <a:spcBef>
                <a:spcPts val="2500"/>
              </a:spcBef>
              <a:buSzPct val="100000"/>
              <a:buFont typeface="Arial"/>
              <a:buChar char="•"/>
              <a:defRPr sz="3200"/>
            </a:pPr>
            <a:r>
              <a:t>Strengthen environmental health services at schools and other support functions required for the health and well-being of children.</a:t>
            </a:r>
          </a:p>
          <a:p>
            <a:pPr lvl="2" marL="1143000" indent="-228600" algn="just">
              <a:spcBef>
                <a:spcPts val="2500"/>
              </a:spcBef>
              <a:buSzPct val="100000"/>
              <a:buFont typeface="Arial"/>
              <a:buChar char="•"/>
              <a:defRPr sz="3200"/>
            </a:pPr>
            <a:r>
              <a:t>Emergency management systems exercise plans, agreements, protocols, and for providing food during a disaster situation.</a:t>
            </a:r>
          </a:p>
          <a:p>
            <a:pPr lvl="2" marL="1143000" indent="-228600" algn="just">
              <a:spcBef>
                <a:spcPts val="2500"/>
              </a:spcBef>
              <a:buSzPct val="100000"/>
              <a:buFont typeface="Arial"/>
              <a:buChar char="•"/>
              <a:defRPr sz="3200"/>
            </a:pPr>
            <a:r>
              <a:t>Establish early warning systems for food-related emergencies.</a:t>
            </a:r>
          </a:p>
          <a:p>
            <a:pPr lvl="2" marL="1143000" indent="-228600" algn="just">
              <a:spcBef>
                <a:spcPts val="2500"/>
              </a:spcBef>
              <a:buSzPct val="100000"/>
              <a:buFont typeface="Arial"/>
              <a:buChar char="•"/>
              <a:defRPr sz="3200"/>
            </a:pPr>
            <a:r>
              <a:t>Explore food availability/access risks and identify strategies for mitigating impacts.</a:t>
            </a:r>
          </a:p>
          <a:p>
            <a:pPr lvl="2" marL="1143000" indent="-228600" algn="just">
              <a:spcBef>
                <a:spcPts val="2500"/>
              </a:spcBef>
              <a:buSzPct val="100000"/>
              <a:buFont typeface="Arial"/>
              <a:buChar char="•"/>
              <a:defRPr sz="3200"/>
            </a:pPr>
            <a:r>
              <a:t>Share data about nutritional and chronic health (e.g., allergies) needs from schools with the local emergency management committee.</a:t>
            </a:r>
          </a:p>
          <a:p>
            <a:pPr lvl="2" marL="1143000" indent="-228600" algn="just">
              <a:spcBef>
                <a:spcPts val="2500"/>
              </a:spcBef>
              <a:buSzPct val="100000"/>
              <a:buFont typeface="Arial"/>
              <a:buChar char="•"/>
              <a:defRPr sz="3200"/>
            </a:pPr>
            <a:r>
              <a:t>Develop disaster plans for sustaining food supply and access at the school district level.</a:t>
            </a:r>
          </a:p>
          <a:p>
            <a:pPr lvl="2" marL="1143000" indent="-228600" algn="just">
              <a:spcBef>
                <a:spcPts val="2500"/>
              </a:spcBef>
              <a:buSzPct val="100000"/>
              <a:buFont typeface="Arial"/>
              <a:buChar char="•"/>
              <a:defRPr sz="3200"/>
            </a:pPr>
            <a:r>
              <a:t>Map local food sector capacities and surge needs, including from farm to table. </a:t>
            </a:r>
          </a:p>
          <a:p>
            <a:pPr lvl="2" marL="1143000" indent="-228600" algn="just">
              <a:spcBef>
                <a:spcPts val="2500"/>
              </a:spcBef>
              <a:buSzPct val="100000"/>
              <a:buFont typeface="Arial"/>
              <a:buChar char="•"/>
              <a:defRPr sz="3200"/>
            </a:pPr>
            <a:r>
              <a:t>Increase availability of the food sector workforce with relevant competencies and skills.</a:t>
            </a:r>
          </a:p>
          <a:p>
            <a:pPr lvl="2" marL="1143000" indent="-228600" algn="just">
              <a:spcBef>
                <a:spcPts val="2500"/>
              </a:spcBef>
              <a:buSzPct val="100000"/>
              <a:buFont typeface="Arial"/>
              <a:buChar char="•"/>
              <a:defRPr sz="3200"/>
            </a:pPr>
            <a:r>
              <a:t>A nationwide application of the United Nations Food Scorecard, which was piloted and developed as part of this project. </a:t>
            </a:r>
          </a:p>
          <a:p>
            <a:pPr lvl="2" marL="1143000" indent="-228600" algn="just">
              <a:spcBef>
                <a:spcPts val="2500"/>
              </a:spcBef>
              <a:buSzPct val="100000"/>
              <a:buFont typeface="Arial"/>
              <a:buChar char="•"/>
              <a:defRPr sz="3200"/>
            </a:pPr>
            <a:r>
              <a:t>Conduct a nationwide survey to allow a ranking and prioritization of the actions identified at school, local, regional, and national levels across different USDA regions and settings.</a:t>
            </a:r>
          </a:p>
          <a:p>
            <a:pPr lvl="2" marL="1143000" indent="-228600" algn="just">
              <a:spcBef>
                <a:spcPts val="2500"/>
              </a:spcBef>
              <a:buSzPct val="100000"/>
              <a:buFont typeface="Arial"/>
              <a:buChar char="•"/>
              <a:defRPr sz="3200"/>
            </a:pPr>
            <a:r>
              <a:t>Explore adapting eMTY to address food insecurity for older adults.</a:t>
            </a:r>
          </a:p>
        </p:txBody>
      </p:sp>
      <p:grpSp>
        <p:nvGrpSpPr>
          <p:cNvPr id="146" name="Group"/>
          <p:cNvGrpSpPr/>
          <p:nvPr/>
        </p:nvGrpSpPr>
        <p:grpSpPr>
          <a:xfrm>
            <a:off x="16647758" y="9432606"/>
            <a:ext cx="13251594" cy="12701671"/>
            <a:chOff x="0" y="0"/>
            <a:chExt cx="13251592" cy="12701669"/>
          </a:xfrm>
        </p:grpSpPr>
        <p:sp>
          <p:nvSpPr>
            <p:cNvPr id="116" name="Rectangle"/>
            <p:cNvSpPr/>
            <p:nvPr/>
          </p:nvSpPr>
          <p:spPr>
            <a:xfrm>
              <a:off x="0" y="0"/>
              <a:ext cx="13251593" cy="12701670"/>
            </a:xfrm>
            <a:prstGeom prst="rect">
              <a:avLst/>
            </a:prstGeom>
            <a:solidFill>
              <a:srgbClr val="FFFFFF"/>
            </a:solidFill>
            <a:ln w="12700" cap="flat">
              <a:noFill/>
              <a:miter lim="400000"/>
            </a:ln>
            <a:effectLst/>
          </p:spPr>
          <p:txBody>
            <a:bodyPr wrap="square" lIns="45719" tIns="45719" rIns="45719" bIns="45719" numCol="1" anchor="ctr">
              <a:noAutofit/>
            </a:bodyPr>
            <a:lstStyle/>
            <a:p>
              <a:pPr defTabSz="914400"/>
            </a:p>
          </p:txBody>
        </p:sp>
        <p:sp>
          <p:nvSpPr>
            <p:cNvPr id="117" name="Workshop"/>
            <p:cNvSpPr txBox="1"/>
            <p:nvPr/>
          </p:nvSpPr>
          <p:spPr>
            <a:xfrm>
              <a:off x="4750999" y="288186"/>
              <a:ext cx="3697465" cy="544635"/>
            </a:xfrm>
            <a:prstGeom prst="rect">
              <a:avLst/>
            </a:prstGeom>
            <a:solidFill>
              <a:srgbClr val="FFFFFF"/>
            </a:solidFill>
            <a:ln w="6350" cap="flat">
              <a:solidFill>
                <a:srgbClr val="000000"/>
              </a:solidFill>
              <a:prstDash val="solid"/>
              <a:round/>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7916"/>
                </a:lnSpc>
                <a:spcBef>
                  <a:spcPts val="800"/>
                </a:spcBef>
                <a:defRPr sz="22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Workshop</a:t>
              </a:r>
            </a:p>
          </p:txBody>
        </p:sp>
        <p:sp>
          <p:nvSpPr>
            <p:cNvPr id="118" name="Application of scorecard"/>
            <p:cNvSpPr txBox="1"/>
            <p:nvPr/>
          </p:nvSpPr>
          <p:spPr>
            <a:xfrm>
              <a:off x="4748266" y="1371358"/>
              <a:ext cx="3700198" cy="550730"/>
            </a:xfrm>
            <a:prstGeom prst="rect">
              <a:avLst/>
            </a:prstGeom>
            <a:solidFill>
              <a:srgbClr val="FFFFFF"/>
            </a:solidFill>
            <a:ln w="6350" cap="flat">
              <a:solidFill>
                <a:srgbClr val="000000"/>
              </a:solidFill>
              <a:prstDash val="solid"/>
              <a:round/>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6666"/>
                </a:lnSpc>
                <a:spcBef>
                  <a:spcPts val="800"/>
                </a:spcBef>
                <a:defRPr sz="24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Application of scorecard</a:t>
              </a:r>
            </a:p>
          </p:txBody>
        </p:sp>
        <p:sp>
          <p:nvSpPr>
            <p:cNvPr id="119" name="Participant scores tallied and averaged"/>
            <p:cNvSpPr txBox="1"/>
            <p:nvPr/>
          </p:nvSpPr>
          <p:spPr>
            <a:xfrm>
              <a:off x="4748266" y="2476600"/>
              <a:ext cx="3697465" cy="870868"/>
            </a:xfrm>
            <a:prstGeom prst="rect">
              <a:avLst/>
            </a:prstGeom>
            <a:solidFill>
              <a:srgbClr val="FFFFFF"/>
            </a:solidFill>
            <a:ln w="6350" cap="flat">
              <a:solidFill>
                <a:srgbClr val="000000"/>
              </a:solidFill>
              <a:prstDash val="solid"/>
              <a:round/>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5833"/>
                </a:lnSpc>
                <a:spcBef>
                  <a:spcPts val="800"/>
                </a:spcBef>
                <a:defRPr sz="23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Participant scores tallied and averaged</a:t>
              </a:r>
            </a:p>
          </p:txBody>
        </p:sp>
        <p:sp>
          <p:nvSpPr>
            <p:cNvPr id="120" name="Participants discuss scores and develop priority actions"/>
            <p:cNvSpPr txBox="1"/>
            <p:nvPr/>
          </p:nvSpPr>
          <p:spPr>
            <a:xfrm>
              <a:off x="4748266" y="3928045"/>
              <a:ext cx="3700198" cy="1015277"/>
            </a:xfrm>
            <a:prstGeom prst="rect">
              <a:avLst/>
            </a:prstGeom>
            <a:solidFill>
              <a:srgbClr val="FFFFFF"/>
            </a:solidFill>
            <a:ln w="6350" cap="flat">
              <a:solidFill>
                <a:srgbClr val="000000"/>
              </a:solidFill>
              <a:prstDash val="solid"/>
              <a:round/>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4999"/>
                </a:lnSpc>
                <a:spcBef>
                  <a:spcPts val="800"/>
                </a:spcBef>
                <a:defRPr sz="23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Participants discuss scores and develop priority actions</a:t>
              </a:r>
            </a:p>
          </p:txBody>
        </p:sp>
        <p:sp>
          <p:nvSpPr>
            <p:cNvPr id="121" name="Priority actions applied to ranking grid"/>
            <p:cNvSpPr txBox="1"/>
            <p:nvPr/>
          </p:nvSpPr>
          <p:spPr>
            <a:xfrm>
              <a:off x="4748266" y="5551856"/>
              <a:ext cx="3700198" cy="935190"/>
            </a:xfrm>
            <a:prstGeom prst="rect">
              <a:avLst/>
            </a:prstGeom>
            <a:solidFill>
              <a:srgbClr val="FFFFFF"/>
            </a:solidFill>
            <a:ln w="6350" cap="flat">
              <a:solidFill>
                <a:srgbClr val="000000"/>
              </a:solidFill>
              <a:prstDash val="solid"/>
              <a:round/>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4999"/>
                </a:lnSpc>
                <a:spcBef>
                  <a:spcPts val="800"/>
                </a:spcBef>
                <a:defRPr sz="27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Priority actions applied to ranking grid</a:t>
              </a:r>
            </a:p>
          </p:txBody>
        </p:sp>
        <p:sp>
          <p:nvSpPr>
            <p:cNvPr id="122" name="Priority actions"/>
            <p:cNvSpPr txBox="1"/>
            <p:nvPr/>
          </p:nvSpPr>
          <p:spPr>
            <a:xfrm>
              <a:off x="4750999" y="7041558"/>
              <a:ext cx="3697465" cy="598657"/>
            </a:xfrm>
            <a:prstGeom prst="rect">
              <a:avLst/>
            </a:prstGeom>
            <a:solidFill>
              <a:srgbClr val="FFFFFF"/>
            </a:solidFill>
            <a:ln w="6350" cap="flat">
              <a:solidFill>
                <a:srgbClr val="000000"/>
              </a:solidFill>
              <a:prstDash val="solid"/>
              <a:round/>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4999"/>
                </a:lnSpc>
                <a:spcBef>
                  <a:spcPts val="800"/>
                </a:spcBef>
                <a:defRPr sz="30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Priority actions </a:t>
              </a:r>
            </a:p>
          </p:txBody>
        </p:sp>
        <p:sp>
          <p:nvSpPr>
            <p:cNvPr id="123" name="Scores from all workshops aggregated to identify common themes"/>
            <p:cNvSpPr txBox="1"/>
            <p:nvPr/>
          </p:nvSpPr>
          <p:spPr>
            <a:xfrm>
              <a:off x="4750999" y="8218690"/>
              <a:ext cx="3699987" cy="1223377"/>
            </a:xfrm>
            <a:prstGeom prst="rect">
              <a:avLst/>
            </a:prstGeom>
            <a:solidFill>
              <a:srgbClr val="FFFFFF"/>
            </a:solidFill>
            <a:ln w="6350" cap="flat">
              <a:solidFill>
                <a:srgbClr val="000000"/>
              </a:solidFill>
              <a:prstDash val="solid"/>
              <a:round/>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4999"/>
                </a:lnSpc>
                <a:spcBef>
                  <a:spcPts val="800"/>
                </a:spcBef>
                <a:defRPr sz="24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Scores from all workshops aggregated to identify common themes </a:t>
              </a:r>
            </a:p>
          </p:txBody>
        </p:sp>
        <p:sp>
          <p:nvSpPr>
            <p:cNvPr id="124" name="Priority actions interpreted,  duplicates removed and integrated"/>
            <p:cNvSpPr txBox="1"/>
            <p:nvPr/>
          </p:nvSpPr>
          <p:spPr>
            <a:xfrm>
              <a:off x="4748266" y="10030631"/>
              <a:ext cx="3700198" cy="1341721"/>
            </a:xfrm>
            <a:prstGeom prst="rect">
              <a:avLst/>
            </a:prstGeom>
            <a:solidFill>
              <a:srgbClr val="FFFFFF"/>
            </a:solidFill>
            <a:ln w="6350" cap="flat">
              <a:solidFill>
                <a:srgbClr val="000000"/>
              </a:solidFill>
              <a:prstDash val="solid"/>
              <a:round/>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4999"/>
                </a:lnSpc>
                <a:spcBef>
                  <a:spcPts val="800"/>
                </a:spcBef>
                <a:defRPr sz="26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Priority actions interpreted,  duplicates removed and integrated </a:t>
              </a:r>
            </a:p>
          </p:txBody>
        </p:sp>
        <p:sp>
          <p:nvSpPr>
            <p:cNvPr id="125" name="Priority actions"/>
            <p:cNvSpPr txBox="1"/>
            <p:nvPr/>
          </p:nvSpPr>
          <p:spPr>
            <a:xfrm>
              <a:off x="4750999" y="11980886"/>
              <a:ext cx="3699987" cy="592771"/>
            </a:xfrm>
            <a:prstGeom prst="rect">
              <a:avLst/>
            </a:prstGeom>
            <a:solidFill>
              <a:srgbClr val="FFFFFF"/>
            </a:solidFill>
            <a:ln w="6350" cap="flat">
              <a:solidFill>
                <a:srgbClr val="000000"/>
              </a:solidFill>
              <a:prstDash val="solid"/>
              <a:round/>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4999"/>
                </a:lnSpc>
                <a:spcBef>
                  <a:spcPts val="800"/>
                </a:spcBef>
                <a:defRPr sz="28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Priority actions </a:t>
              </a:r>
            </a:p>
          </p:txBody>
        </p:sp>
        <p:sp>
          <p:nvSpPr>
            <p:cNvPr id="126" name="Data collection"/>
            <p:cNvSpPr txBox="1"/>
            <p:nvPr/>
          </p:nvSpPr>
          <p:spPr>
            <a:xfrm>
              <a:off x="9063305" y="1371358"/>
              <a:ext cx="2370666" cy="570489"/>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7916"/>
                </a:lnSpc>
                <a:spcBef>
                  <a:spcPts val="800"/>
                </a:spcBef>
                <a:defRPr sz="27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Data collection </a:t>
              </a:r>
            </a:p>
          </p:txBody>
        </p:sp>
        <p:sp>
          <p:nvSpPr>
            <p:cNvPr id="127" name="Data analysis and interpretation"/>
            <p:cNvSpPr txBox="1"/>
            <p:nvPr/>
          </p:nvSpPr>
          <p:spPr>
            <a:xfrm>
              <a:off x="9039132" y="7599225"/>
              <a:ext cx="2370456" cy="935190"/>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6666"/>
                </a:lnSpc>
                <a:spcBef>
                  <a:spcPts val="800"/>
                </a:spcBef>
                <a:defRPr sz="25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Data analysis and interpretation </a:t>
              </a:r>
            </a:p>
          </p:txBody>
        </p:sp>
        <p:sp>
          <p:nvSpPr>
            <p:cNvPr id="128" name="Individual workshop"/>
            <p:cNvSpPr txBox="1"/>
            <p:nvPr/>
          </p:nvSpPr>
          <p:spPr>
            <a:xfrm>
              <a:off x="1675735" y="3212938"/>
              <a:ext cx="2370456" cy="833032"/>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6666"/>
                </a:lnSpc>
                <a:spcBef>
                  <a:spcPts val="800"/>
                </a:spcBef>
                <a:defRPr sz="26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Individual workshop </a:t>
              </a:r>
            </a:p>
          </p:txBody>
        </p:sp>
        <p:sp>
          <p:nvSpPr>
            <p:cNvPr id="129" name="Aggregated data from workshops"/>
            <p:cNvSpPr txBox="1"/>
            <p:nvPr/>
          </p:nvSpPr>
          <p:spPr>
            <a:xfrm>
              <a:off x="1675735" y="9949283"/>
              <a:ext cx="2370456" cy="833032"/>
            </a:xfrm>
            <a:prstGeom prst="rect">
              <a:avLst/>
            </a:prstGeom>
            <a:solidFill>
              <a:srgbClr val="FFFFFF"/>
            </a:solid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t">
              <a:noAutofit/>
            </a:bodyPr>
            <a:lstStyle>
              <a:lvl1pPr algn="ctr">
                <a:lnSpc>
                  <a:spcPct val="105833"/>
                </a:lnSpc>
                <a:spcBef>
                  <a:spcPts val="800"/>
                </a:spcBef>
                <a:defRPr sz="2500">
                  <a:uFill>
                    <a:solidFill>
                      <a:srgbClr val="000000"/>
                    </a:solidFill>
                  </a:uFill>
                  <a:latin typeface="Times New Roman"/>
                  <a:ea typeface="Times New Roman"/>
                  <a:cs typeface="Times New Roman"/>
                  <a:sym typeface="Times New Roman"/>
                </a:defRPr>
              </a:lvl1pPr>
            </a:lstStyle>
            <a:p>
              <a:pPr>
                <a:defRPr>
                  <a:latin typeface="+mj-lt"/>
                  <a:ea typeface="+mj-ea"/>
                  <a:cs typeface="+mj-cs"/>
                  <a:sym typeface="Calibri"/>
                </a:defRPr>
              </a:pPr>
              <a:r>
                <a:rPr>
                  <a:latin typeface="Times New Roman"/>
                  <a:ea typeface="Times New Roman"/>
                  <a:cs typeface="Times New Roman"/>
                  <a:sym typeface="Times New Roman"/>
                </a:rPr>
                <a:t>Aggregated data from workshops</a:t>
              </a:r>
            </a:p>
          </p:txBody>
        </p:sp>
        <p:sp>
          <p:nvSpPr>
            <p:cNvPr id="130" name="Line"/>
            <p:cNvSpPr/>
            <p:nvPr/>
          </p:nvSpPr>
          <p:spPr>
            <a:xfrm rot="5400000">
              <a:off x="7466401" y="9518998"/>
              <a:ext cx="3742859" cy="177348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noFill/>
            <a:ln w="9525" cap="flat">
              <a:solidFill>
                <a:srgbClr val="000000"/>
              </a:solidFill>
              <a:prstDash val="dash"/>
              <a:round/>
            </a:ln>
            <a:effectLst/>
          </p:spPr>
          <p:txBody>
            <a:bodyPr wrap="square" lIns="45719" tIns="45719" rIns="45719" bIns="45719" numCol="1" anchor="ctr">
              <a:noAutofit/>
            </a:bodyPr>
            <a:lstStyle/>
            <a:p>
              <a:pPr defTabSz="914400"/>
            </a:p>
          </p:txBody>
        </p:sp>
        <p:sp>
          <p:nvSpPr>
            <p:cNvPr id="131" name="Line"/>
            <p:cNvSpPr/>
            <p:nvPr/>
          </p:nvSpPr>
          <p:spPr>
            <a:xfrm flipH="1" rot="5400000">
              <a:off x="7754798" y="5129348"/>
              <a:ext cx="3163542" cy="177600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noFill/>
            <a:ln w="9525" cap="flat">
              <a:solidFill>
                <a:srgbClr val="000000"/>
              </a:solidFill>
              <a:prstDash val="dash"/>
              <a:round/>
            </a:ln>
            <a:effectLst/>
          </p:spPr>
          <p:txBody>
            <a:bodyPr wrap="square" lIns="45719" tIns="45719" rIns="45719" bIns="45719" numCol="1" anchor="ctr">
              <a:noAutofit/>
            </a:bodyPr>
            <a:lstStyle/>
            <a:p>
              <a:pPr defTabSz="914400"/>
            </a:p>
          </p:txBody>
        </p:sp>
        <p:sp>
          <p:nvSpPr>
            <p:cNvPr id="132" name="Line"/>
            <p:cNvSpPr/>
            <p:nvPr/>
          </p:nvSpPr>
          <p:spPr>
            <a:xfrm rot="5400000">
              <a:off x="8862142" y="1525433"/>
              <a:ext cx="970294" cy="180290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noFill/>
            <a:ln w="9525" cap="flat">
              <a:solidFill>
                <a:srgbClr val="000000"/>
              </a:solidFill>
              <a:prstDash val="dash"/>
              <a:round/>
            </a:ln>
            <a:effectLst/>
          </p:spPr>
          <p:txBody>
            <a:bodyPr wrap="square" lIns="45719" tIns="45719" rIns="45719" bIns="45719" numCol="1" anchor="ctr">
              <a:noAutofit/>
            </a:bodyPr>
            <a:lstStyle/>
            <a:p>
              <a:pPr defTabSz="914400"/>
            </a:p>
          </p:txBody>
        </p:sp>
        <p:sp>
          <p:nvSpPr>
            <p:cNvPr id="133" name="Line"/>
            <p:cNvSpPr/>
            <p:nvPr/>
          </p:nvSpPr>
          <p:spPr>
            <a:xfrm flipH="1" rot="5400000">
              <a:off x="8943070" y="66000"/>
              <a:ext cx="810750" cy="18001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noFill/>
            <a:ln w="9525" cap="flat">
              <a:solidFill>
                <a:srgbClr val="000000"/>
              </a:solidFill>
              <a:prstDash val="dash"/>
              <a:round/>
            </a:ln>
            <a:effectLst/>
          </p:spPr>
          <p:txBody>
            <a:bodyPr wrap="square" lIns="45719" tIns="45719" rIns="45719" bIns="45719" numCol="1" anchor="ctr">
              <a:noAutofit/>
            </a:bodyPr>
            <a:lstStyle/>
            <a:p>
              <a:pPr defTabSz="914400"/>
            </a:p>
          </p:txBody>
        </p:sp>
        <p:sp>
          <p:nvSpPr>
            <p:cNvPr id="134" name="Line"/>
            <p:cNvSpPr/>
            <p:nvPr/>
          </p:nvSpPr>
          <p:spPr>
            <a:xfrm flipH="1">
              <a:off x="6598469" y="832820"/>
              <a:ext cx="1263" cy="538539"/>
            </a:xfrm>
            <a:prstGeom prst="line">
              <a:avLst/>
            </a:prstGeom>
            <a:noFill/>
            <a:ln w="6350" cap="flat">
              <a:solidFill>
                <a:srgbClr val="000000"/>
              </a:solidFill>
              <a:prstDash val="solid"/>
              <a:miter lim="800000"/>
              <a:tailEnd type="triangle" w="med" len="med"/>
            </a:ln>
            <a:effectLst/>
          </p:spPr>
          <p:txBody>
            <a:bodyPr wrap="square" lIns="45719" tIns="45719" rIns="45719" bIns="45719" numCol="1" anchor="t">
              <a:noAutofit/>
            </a:bodyPr>
            <a:lstStyle/>
            <a:p>
              <a:pPr defTabSz="914400"/>
            </a:p>
          </p:txBody>
        </p:sp>
        <p:sp>
          <p:nvSpPr>
            <p:cNvPr id="135" name="Line"/>
            <p:cNvSpPr/>
            <p:nvPr/>
          </p:nvSpPr>
          <p:spPr>
            <a:xfrm flipH="1">
              <a:off x="6596998" y="1922087"/>
              <a:ext cx="1472" cy="554514"/>
            </a:xfrm>
            <a:prstGeom prst="line">
              <a:avLst/>
            </a:prstGeom>
            <a:noFill/>
            <a:ln w="6350" cap="flat">
              <a:solidFill>
                <a:srgbClr val="000000"/>
              </a:solidFill>
              <a:prstDash val="solid"/>
              <a:miter lim="800000"/>
              <a:tailEnd type="triangle" w="med" len="med"/>
            </a:ln>
            <a:effectLst/>
          </p:spPr>
          <p:txBody>
            <a:bodyPr wrap="square" lIns="45719" tIns="45719" rIns="45719" bIns="45719" numCol="1" anchor="t">
              <a:noAutofit/>
            </a:bodyPr>
            <a:lstStyle/>
            <a:p>
              <a:pPr defTabSz="914400"/>
            </a:p>
          </p:txBody>
        </p:sp>
        <p:sp>
          <p:nvSpPr>
            <p:cNvPr id="136" name="Line"/>
            <p:cNvSpPr/>
            <p:nvPr/>
          </p:nvSpPr>
          <p:spPr>
            <a:xfrm>
              <a:off x="6596998" y="3347467"/>
              <a:ext cx="1472" cy="580579"/>
            </a:xfrm>
            <a:prstGeom prst="line">
              <a:avLst/>
            </a:prstGeom>
            <a:noFill/>
            <a:ln w="6350" cap="flat">
              <a:solidFill>
                <a:srgbClr val="000000"/>
              </a:solidFill>
              <a:prstDash val="solid"/>
              <a:miter lim="800000"/>
              <a:tailEnd type="triangle" w="med" len="med"/>
            </a:ln>
            <a:effectLst/>
          </p:spPr>
          <p:txBody>
            <a:bodyPr wrap="square" lIns="45719" tIns="45719" rIns="45719" bIns="45719" numCol="1" anchor="t">
              <a:noAutofit/>
            </a:bodyPr>
            <a:lstStyle/>
            <a:p>
              <a:pPr defTabSz="914400"/>
            </a:p>
          </p:txBody>
        </p:sp>
        <p:sp>
          <p:nvSpPr>
            <p:cNvPr id="137" name="Line"/>
            <p:cNvSpPr/>
            <p:nvPr/>
          </p:nvSpPr>
          <p:spPr>
            <a:xfrm>
              <a:off x="6598469" y="4943321"/>
              <a:ext cx="1" cy="608536"/>
            </a:xfrm>
            <a:prstGeom prst="line">
              <a:avLst/>
            </a:prstGeom>
            <a:noFill/>
            <a:ln w="6350" cap="flat">
              <a:solidFill>
                <a:srgbClr val="000000"/>
              </a:solidFill>
              <a:prstDash val="solid"/>
              <a:miter lim="800000"/>
              <a:tailEnd type="triangle" w="med" len="med"/>
            </a:ln>
            <a:effectLst/>
          </p:spPr>
          <p:txBody>
            <a:bodyPr wrap="square" lIns="45719" tIns="45719" rIns="45719" bIns="45719" numCol="1" anchor="t">
              <a:noAutofit/>
            </a:bodyPr>
            <a:lstStyle/>
            <a:p>
              <a:pPr defTabSz="914400"/>
            </a:p>
          </p:txBody>
        </p:sp>
        <p:sp>
          <p:nvSpPr>
            <p:cNvPr id="138" name="Line"/>
            <p:cNvSpPr/>
            <p:nvPr/>
          </p:nvSpPr>
          <p:spPr>
            <a:xfrm>
              <a:off x="6599731" y="6487045"/>
              <a:ext cx="1" cy="554514"/>
            </a:xfrm>
            <a:prstGeom prst="line">
              <a:avLst/>
            </a:prstGeom>
            <a:noFill/>
            <a:ln w="6350" cap="flat">
              <a:solidFill>
                <a:srgbClr val="000000"/>
              </a:solidFill>
              <a:prstDash val="solid"/>
              <a:miter lim="800000"/>
              <a:tailEnd type="triangle" w="med" len="med"/>
            </a:ln>
            <a:effectLst/>
          </p:spPr>
          <p:txBody>
            <a:bodyPr wrap="square" lIns="45719" tIns="45719" rIns="45719" bIns="45719" numCol="1" anchor="t">
              <a:noAutofit/>
            </a:bodyPr>
            <a:lstStyle/>
            <a:p>
              <a:pPr defTabSz="914400"/>
            </a:p>
          </p:txBody>
        </p:sp>
        <p:sp>
          <p:nvSpPr>
            <p:cNvPr id="139" name="Line"/>
            <p:cNvSpPr/>
            <p:nvPr/>
          </p:nvSpPr>
          <p:spPr>
            <a:xfrm>
              <a:off x="6599731" y="7640214"/>
              <a:ext cx="1262" cy="578477"/>
            </a:xfrm>
            <a:prstGeom prst="line">
              <a:avLst/>
            </a:prstGeom>
            <a:noFill/>
            <a:ln w="6350" cap="flat">
              <a:solidFill>
                <a:srgbClr val="000000"/>
              </a:solidFill>
              <a:prstDash val="solid"/>
              <a:miter lim="800000"/>
              <a:tailEnd type="triangle" w="med" len="med"/>
            </a:ln>
            <a:effectLst/>
          </p:spPr>
          <p:txBody>
            <a:bodyPr wrap="square" lIns="45719" tIns="45719" rIns="45719" bIns="45719" numCol="1" anchor="t">
              <a:noAutofit/>
            </a:bodyPr>
            <a:lstStyle/>
            <a:p>
              <a:pPr defTabSz="914400"/>
            </a:p>
          </p:txBody>
        </p:sp>
        <p:sp>
          <p:nvSpPr>
            <p:cNvPr id="140" name="Line"/>
            <p:cNvSpPr/>
            <p:nvPr/>
          </p:nvSpPr>
          <p:spPr>
            <a:xfrm flipH="1">
              <a:off x="6598469" y="9442066"/>
              <a:ext cx="2524" cy="588567"/>
            </a:xfrm>
            <a:prstGeom prst="line">
              <a:avLst/>
            </a:prstGeom>
            <a:noFill/>
            <a:ln w="6350" cap="flat">
              <a:solidFill>
                <a:srgbClr val="000000"/>
              </a:solidFill>
              <a:prstDash val="solid"/>
              <a:miter lim="800000"/>
              <a:tailEnd type="triangle" w="med" len="med"/>
            </a:ln>
            <a:effectLst/>
          </p:spPr>
          <p:txBody>
            <a:bodyPr wrap="square" lIns="45719" tIns="45719" rIns="45719" bIns="45719" numCol="1" anchor="t">
              <a:noAutofit/>
            </a:bodyPr>
            <a:lstStyle/>
            <a:p>
              <a:pPr defTabSz="914400"/>
            </a:p>
          </p:txBody>
        </p:sp>
        <p:sp>
          <p:nvSpPr>
            <p:cNvPr id="141" name="Line"/>
            <p:cNvSpPr/>
            <p:nvPr/>
          </p:nvSpPr>
          <p:spPr>
            <a:xfrm>
              <a:off x="6599731" y="11436253"/>
              <a:ext cx="1262" cy="544635"/>
            </a:xfrm>
            <a:prstGeom prst="line">
              <a:avLst/>
            </a:prstGeom>
            <a:noFill/>
            <a:ln w="6350" cap="flat">
              <a:solidFill>
                <a:srgbClr val="000000"/>
              </a:solidFill>
              <a:prstDash val="solid"/>
              <a:miter lim="800000"/>
              <a:tailEnd type="triangle" w="med" len="med"/>
            </a:ln>
            <a:effectLst/>
          </p:spPr>
          <p:txBody>
            <a:bodyPr wrap="square" lIns="45719" tIns="45719" rIns="45719" bIns="45719" numCol="1" anchor="t">
              <a:noAutofit/>
            </a:bodyPr>
            <a:lstStyle/>
            <a:p>
              <a:pPr defTabSz="914400"/>
            </a:p>
          </p:txBody>
        </p:sp>
        <p:sp>
          <p:nvSpPr>
            <p:cNvPr id="142" name="Line"/>
            <p:cNvSpPr/>
            <p:nvPr/>
          </p:nvSpPr>
          <p:spPr>
            <a:xfrm flipH="1">
              <a:off x="2861067" y="8830168"/>
              <a:ext cx="1889933" cy="111911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noFill/>
            <a:ln w="9525" cap="flat">
              <a:solidFill>
                <a:srgbClr val="000000"/>
              </a:solidFill>
              <a:prstDash val="dash"/>
              <a:round/>
            </a:ln>
            <a:effectLst/>
          </p:spPr>
          <p:txBody>
            <a:bodyPr wrap="square" lIns="45719" tIns="45719" rIns="45719" bIns="45719" numCol="1" anchor="ctr">
              <a:noAutofit/>
            </a:bodyPr>
            <a:lstStyle/>
            <a:p>
              <a:pPr defTabSz="914400"/>
            </a:p>
          </p:txBody>
        </p:sp>
        <p:sp>
          <p:nvSpPr>
            <p:cNvPr id="143" name="Line"/>
            <p:cNvSpPr/>
            <p:nvPr/>
          </p:nvSpPr>
          <p:spPr>
            <a:xfrm flipH="1" rot="16200000">
              <a:off x="3058660" y="10584722"/>
              <a:ext cx="1494958" cy="188993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noFill/>
            <a:ln w="9525" cap="flat">
              <a:solidFill>
                <a:srgbClr val="000000"/>
              </a:solidFill>
              <a:prstDash val="dash"/>
              <a:round/>
            </a:ln>
            <a:effectLst/>
          </p:spPr>
          <p:txBody>
            <a:bodyPr wrap="square" lIns="45719" tIns="45719" rIns="45719" bIns="45719" numCol="1" anchor="ctr">
              <a:noAutofit/>
            </a:bodyPr>
            <a:lstStyle/>
            <a:p>
              <a:pPr defTabSz="914400"/>
            </a:p>
          </p:txBody>
        </p:sp>
        <p:sp>
          <p:nvSpPr>
            <p:cNvPr id="144" name="Line"/>
            <p:cNvSpPr/>
            <p:nvPr/>
          </p:nvSpPr>
          <p:spPr>
            <a:xfrm rot="10800000">
              <a:off x="2861067" y="4045969"/>
              <a:ext cx="1889933" cy="329491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noFill/>
            <a:ln w="9525" cap="flat">
              <a:solidFill>
                <a:srgbClr val="000000"/>
              </a:solidFill>
              <a:prstDash val="dash"/>
              <a:round/>
            </a:ln>
            <a:effectLst/>
          </p:spPr>
          <p:txBody>
            <a:bodyPr wrap="square" lIns="45719" tIns="45719" rIns="45719" bIns="45719" numCol="1" anchor="ctr">
              <a:noAutofit/>
            </a:bodyPr>
            <a:lstStyle/>
            <a:p>
              <a:pPr defTabSz="914400"/>
            </a:p>
          </p:txBody>
        </p:sp>
        <p:sp>
          <p:nvSpPr>
            <p:cNvPr id="145" name="Line"/>
            <p:cNvSpPr/>
            <p:nvPr/>
          </p:nvSpPr>
          <p:spPr>
            <a:xfrm flipH="1">
              <a:off x="2861067" y="560608"/>
              <a:ext cx="1889933" cy="265233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path>
              </a:pathLst>
            </a:custGeom>
            <a:noFill/>
            <a:ln w="9525" cap="flat">
              <a:solidFill>
                <a:srgbClr val="000000"/>
              </a:solidFill>
              <a:prstDash val="dash"/>
              <a:round/>
            </a:ln>
            <a:effectLst/>
          </p:spPr>
          <p:txBody>
            <a:bodyPr wrap="square" lIns="45719" tIns="45719" rIns="45719" bIns="45719" numCol="1" anchor="ctr">
              <a:noAutofit/>
            </a:bodyPr>
            <a:lstStyle/>
            <a:p>
              <a:pPr defTabSz="914400"/>
            </a:p>
          </p:txBody>
        </p:sp>
      </p:grpSp>
      <p:sp>
        <p:nvSpPr>
          <p:cNvPr id="147" name="Figure 1. Summary of Project Methodology Using Scorecard and Workshops"/>
          <p:cNvSpPr txBox="1"/>
          <p:nvPr/>
        </p:nvSpPr>
        <p:spPr>
          <a:xfrm>
            <a:off x="17214208" y="22277401"/>
            <a:ext cx="12171777" cy="969750"/>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3100"/>
            </a:lvl1pPr>
          </a:lstStyle>
          <a:p>
            <a:pPr/>
            <a:r>
              <a:t>Figure 1. Summary of Project Methodology Using Scorecard and Workshops</a:t>
            </a:r>
          </a:p>
        </p:txBody>
      </p:sp>
      <p:grpSp>
        <p:nvGrpSpPr>
          <p:cNvPr id="150" name="Rectangle 8"/>
          <p:cNvGrpSpPr/>
          <p:nvPr/>
        </p:nvGrpSpPr>
        <p:grpSpPr>
          <a:xfrm>
            <a:off x="-92434" y="1932618"/>
            <a:ext cx="54809090" cy="1912391"/>
            <a:chOff x="0" y="0"/>
            <a:chExt cx="54809088" cy="1912390"/>
          </a:xfrm>
        </p:grpSpPr>
        <p:sp>
          <p:nvSpPr>
            <p:cNvPr id="148" name="Rectangle"/>
            <p:cNvSpPr/>
            <p:nvPr/>
          </p:nvSpPr>
          <p:spPr>
            <a:xfrm>
              <a:off x="0" y="0"/>
              <a:ext cx="51473918" cy="1912391"/>
            </a:xfrm>
            <a:prstGeom prst="rect">
              <a:avLst/>
            </a:prstGeom>
            <a:solidFill>
              <a:schemeClr val="accent4"/>
            </a:solidFill>
            <a:ln w="12700" cap="flat">
              <a:noFill/>
              <a:miter lim="400000"/>
            </a:ln>
            <a:effectLst/>
          </p:spPr>
          <p:txBody>
            <a:bodyPr wrap="square" lIns="45718" tIns="45718" rIns="45718" bIns="45718" numCol="1" anchor="ctr">
              <a:noAutofit/>
            </a:bodyPr>
            <a:lstStyle/>
            <a:p>
              <a:pPr algn="ctr" defTabSz="5176511">
                <a:spcBef>
                  <a:spcPts val="600"/>
                </a:spcBef>
                <a:defRPr sz="3100">
                  <a:latin typeface="Arial"/>
                  <a:ea typeface="Arial"/>
                  <a:cs typeface="Arial"/>
                  <a:sym typeface="Arial"/>
                </a:defRPr>
              </a:pPr>
            </a:p>
          </p:txBody>
        </p:sp>
        <p:sp>
          <p:nvSpPr>
            <p:cNvPr id="149" name="Benjamin J. Ryan Ph.D., MPH, REHS1; Mark Brickhouse Ph.D.2; Bryan W. Brooks Ph.D.1…"/>
            <p:cNvSpPr txBox="1"/>
            <p:nvPr/>
          </p:nvSpPr>
          <p:spPr>
            <a:xfrm>
              <a:off x="3946842" y="203159"/>
              <a:ext cx="50862247" cy="150607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8" tIns="45718" rIns="45718" bIns="45718" numCol="1" anchor="ctr">
              <a:noAutofit/>
            </a:bodyPr>
            <a:lstStyle/>
            <a:p>
              <a:pPr algn="ctr" defTabSz="5176511">
                <a:spcBef>
                  <a:spcPts val="1200"/>
                </a:spcBef>
                <a:defRPr b="1" sz="4400">
                  <a:latin typeface="Arial"/>
                  <a:ea typeface="Arial"/>
                  <a:cs typeface="Arial"/>
                  <a:sym typeface="Arial"/>
                </a:defRPr>
              </a:pPr>
              <a:r>
                <a:t>Benjamin J. Ryan Ph.D., MPH, REHS</a:t>
              </a:r>
              <a:r>
                <a:rPr baseline="30324"/>
                <a:t>1</a:t>
              </a:r>
              <a:r>
                <a:rPr baseline="30324"/>
                <a:t>,2</a:t>
              </a:r>
              <a:r>
                <a:t>; Mark Brickhouse Ph.D.</a:t>
              </a:r>
              <a:r>
                <a:rPr baseline="30324"/>
                <a:t>3</a:t>
              </a:r>
              <a:r>
                <a:t>; Bryan W. Brooks Ph.D.</a:t>
              </a:r>
              <a:r>
                <a:rPr baseline="30324"/>
                <a:t>1,2</a:t>
              </a:r>
              <a:endParaRPr baseline="30324"/>
            </a:p>
            <a:p>
              <a:pPr algn="ctr" defTabSz="5176511">
                <a:spcBef>
                  <a:spcPts val="600"/>
                </a:spcBef>
                <a:defRPr b="1" baseline="-1675" sz="4400">
                  <a:latin typeface="Arial"/>
                  <a:ea typeface="Arial"/>
                  <a:cs typeface="Arial"/>
                  <a:sym typeface="Arial"/>
                </a:defRPr>
              </a:pPr>
              <a:r>
                <a:t>1. Department of Environmental Science, Baylor University, Waco, TX, USA; 2. Department of Public Health, Baylor University, Waco, TX, USA; 3. Project Manager, Baylor University, Waco, TX, USA -</a:t>
              </a:r>
            </a:p>
          </p:txBody>
        </p:sp>
      </p:grpSp>
      <p:pic>
        <p:nvPicPr>
          <p:cNvPr id="151" name="Picture 75" descr="Picture 75"/>
          <p:cNvPicPr>
            <a:picLocks noChangeAspect="1"/>
          </p:cNvPicPr>
          <p:nvPr/>
        </p:nvPicPr>
        <p:blipFill>
          <a:blip r:embed="rId7">
            <a:extLst/>
          </a:blip>
          <a:stretch>
            <a:fillRect/>
          </a:stretch>
        </p:blipFill>
        <p:spPr>
          <a:xfrm>
            <a:off x="2866571" y="1958150"/>
            <a:ext cx="6703591" cy="1835839"/>
          </a:xfrm>
          <a:prstGeom prst="rect">
            <a:avLst/>
          </a:prstGeom>
          <a:ln w="12700">
            <a:miter lim="400000"/>
          </a:ln>
        </p:spPr>
      </p:pic>
      <p:sp>
        <p:nvSpPr>
          <p:cNvPr id="152" name="Contact: Dr. Benjamin Ryan at benjamin_ryan@baylor.edu or (254) 710-2531"/>
          <p:cNvSpPr txBox="1"/>
          <p:nvPr/>
        </p:nvSpPr>
        <p:spPr>
          <a:xfrm>
            <a:off x="16680650" y="32277713"/>
            <a:ext cx="13238893" cy="900970"/>
          </a:xfrm>
          <a:prstGeom prst="rect">
            <a:avLst/>
          </a:prstGeom>
          <a:solidFill>
            <a:srgbClr val="FFFFFF"/>
          </a:solidFill>
          <a:ln w="12700">
            <a:solidFill>
              <a:schemeClr val="accent1"/>
            </a:solidFill>
            <a:miter/>
          </a:ln>
          <a:extLst>
            <a:ext uri="{C572A759-6A51-4108-AA02-DFA0A04FC94B}">
              <ma14:wrappingTextBoxFlag xmlns:ma14="http://schemas.microsoft.com/office/mac/drawingml/2011/main" val="1"/>
            </a:ext>
          </a:extLst>
        </p:spPr>
        <p:txBody>
          <a:bodyPr lIns="45719" rIns="45719"/>
          <a:lstStyle/>
          <a:p>
            <a:pPr>
              <a:defRPr sz="3300"/>
            </a:pPr>
            <a:r>
              <a:t>Contact: Dr. Benjamin Ryan at </a:t>
            </a:r>
            <a:r>
              <a:rPr u="sng">
                <a:solidFill>
                  <a:srgbClr val="0000FF"/>
                </a:solidFill>
                <a:uFill>
                  <a:solidFill>
                    <a:srgbClr val="0000FF"/>
                  </a:solidFill>
                </a:uFill>
                <a:hlinkClick r:id="rId8" invalidUrl="" action="" tgtFrame="" tooltip="" history="1" highlightClick="0" endSnd="0"/>
              </a:rPr>
              <a:t>benjamin_ryan@baylor.edu</a:t>
            </a:r>
            <a:r>
              <a:t> or (254) 710-2531  </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